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277" r:id="rId3"/>
    <p:sldId id="281" r:id="rId4"/>
    <p:sldId id="284" r:id="rId5"/>
    <p:sldId id="293" r:id="rId6"/>
    <p:sldId id="286" r:id="rId7"/>
    <p:sldId id="299" r:id="rId8"/>
    <p:sldId id="352" r:id="rId9"/>
    <p:sldId id="367" r:id="rId10"/>
    <p:sldId id="300" r:id="rId11"/>
    <p:sldId id="342" r:id="rId12"/>
    <p:sldId id="301" r:id="rId13"/>
    <p:sldId id="302" r:id="rId14"/>
    <p:sldId id="355" r:id="rId15"/>
    <p:sldId id="303" r:id="rId16"/>
    <p:sldId id="362" r:id="rId17"/>
    <p:sldId id="345" r:id="rId18"/>
    <p:sldId id="339" r:id="rId19"/>
    <p:sldId id="343" r:id="rId20"/>
    <p:sldId id="363" r:id="rId21"/>
    <p:sldId id="364" r:id="rId22"/>
    <p:sldId id="365" r:id="rId23"/>
    <p:sldId id="304" r:id="rId24"/>
    <p:sldId id="305" r:id="rId25"/>
    <p:sldId id="368" r:id="rId26"/>
    <p:sldId id="354" r:id="rId27"/>
    <p:sldId id="344" r:id="rId28"/>
    <p:sldId id="333" r:id="rId29"/>
    <p:sldId id="353" r:id="rId30"/>
    <p:sldId id="356" r:id="rId31"/>
    <p:sldId id="357" r:id="rId32"/>
    <p:sldId id="359" r:id="rId33"/>
    <p:sldId id="306" r:id="rId34"/>
    <p:sldId id="366" r:id="rId35"/>
    <p:sldId id="315" r:id="rId36"/>
    <p:sldId id="307" r:id="rId37"/>
    <p:sldId id="311" r:id="rId38"/>
    <p:sldId id="314" r:id="rId39"/>
    <p:sldId id="316" r:id="rId40"/>
    <p:sldId id="317" r:id="rId41"/>
    <p:sldId id="334" r:id="rId42"/>
    <p:sldId id="318" r:id="rId43"/>
    <p:sldId id="319" r:id="rId44"/>
    <p:sldId id="320" r:id="rId45"/>
    <p:sldId id="321" r:id="rId46"/>
    <p:sldId id="322" r:id="rId47"/>
    <p:sldId id="329" r:id="rId48"/>
    <p:sldId id="330" r:id="rId49"/>
    <p:sldId id="308" r:id="rId50"/>
    <p:sldId id="312" r:id="rId51"/>
    <p:sldId id="335" r:id="rId52"/>
    <p:sldId id="313" r:id="rId53"/>
    <p:sldId id="288" r:id="rId54"/>
    <p:sldId id="289" r:id="rId55"/>
    <p:sldId id="290" r:id="rId56"/>
    <p:sldId id="292" r:id="rId57"/>
    <p:sldId id="337" r:id="rId58"/>
    <p:sldId id="346" r:id="rId59"/>
    <p:sldId id="279" r:id="rId60"/>
    <p:sldId id="361" r:id="rId61"/>
    <p:sldId id="298" r:id="rId62"/>
    <p:sldId id="285" r:id="rId63"/>
  </p:sldIdLst>
  <p:sldSz cx="9144000" cy="6858000" type="screen4x3"/>
  <p:notesSz cx="6858000" cy="9144000"/>
  <p:defaultTextStyle>
    <a:defPPr>
      <a:defRPr lang="es-ES"/>
    </a:defPPr>
    <a:lvl1pPr algn="ctr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008000"/>
    <a:srgbClr val="990000"/>
    <a:srgbClr val="CC0000"/>
    <a:srgbClr val="FFFF00"/>
    <a:srgbClr val="FFCC00"/>
    <a:srgbClr val="3399FF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C040EC-05A3-C4DF-8911-58B65E646B7B}" v="1024" dt="2022-09-14T16:26:01.869"/>
    <p1510:client id="{189AE33B-CB90-47EF-3134-62D90BBA219B}" v="49" dt="2022-03-16T17:40:28.357"/>
    <p1510:client id="{1B7A568D-C122-7ECB-F878-E2CF2155EAA7}" v="551" dt="2022-09-12T16:26:31.570"/>
    <p1510:client id="{37C73D23-4C5B-47F0-8A2E-CC5021C41622}" v="101" dt="2022-09-19T16:05:43.621"/>
    <p1510:client id="{416681AD-810A-FCB4-327D-533EF86C039A}" v="23" dt="2022-09-07T16:28:35.696"/>
    <p1510:client id="{ABE2E864-C8C2-2210-CECB-B25219BB3212}" v="800" dt="2022-03-16T15:49:56.043"/>
    <p1510:client id="{DE74922B-7C16-397F-7CF9-908425045809}" v="1784" dt="2022-03-23T15:54:50.732"/>
    <p1510:client id="{FAF459FD-055D-6143-327A-65B3EF3530F4}" v="22" dt="2022-09-19T15:58:39.1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008" y="-702"/>
      </p:cViewPr>
      <p:guideLst>
        <p:guide orient="horz" pos="2160"/>
        <p:guide pos="28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CAD42BF5-A4D2-42E6-BDEE-9FD226B9D83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22883" name="Rectangle 3">
            <a:extLst>
              <a:ext uri="{FF2B5EF4-FFF2-40B4-BE49-F238E27FC236}">
                <a16:creationId xmlns:a16="http://schemas.microsoft.com/office/drawing/2014/main" id="{098274EF-7774-4FD8-B97B-3B28E08CF92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2468" name="Rectangle 4">
            <a:extLst>
              <a:ext uri="{FF2B5EF4-FFF2-40B4-BE49-F238E27FC236}">
                <a16:creationId xmlns:a16="http://schemas.microsoft.com/office/drawing/2014/main" id="{C26F9CFA-D3FD-440E-91D1-CDD4B6EF97A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5" name="Rectangle 5">
            <a:extLst>
              <a:ext uri="{FF2B5EF4-FFF2-40B4-BE49-F238E27FC236}">
                <a16:creationId xmlns:a16="http://schemas.microsoft.com/office/drawing/2014/main" id="{D67A9BC3-B3F5-47F5-A11E-6C33AF56F99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122886" name="Rectangle 6">
            <a:extLst>
              <a:ext uri="{FF2B5EF4-FFF2-40B4-BE49-F238E27FC236}">
                <a16:creationId xmlns:a16="http://schemas.microsoft.com/office/drawing/2014/main" id="{B7CA2BEB-A249-4FAE-9EDA-3F28D780C7D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22887" name="Rectangle 7">
            <a:extLst>
              <a:ext uri="{FF2B5EF4-FFF2-40B4-BE49-F238E27FC236}">
                <a16:creationId xmlns:a16="http://schemas.microsoft.com/office/drawing/2014/main" id="{77BE256C-764C-460A-AB94-8164455E8C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66F1D187-D230-4F07-A056-F8CC1FF295DF}" type="slidenum">
              <a:rPr lang="es-ES" altLang="es-ES"/>
              <a:pPr/>
              <a:t>‹Nº›</a:t>
            </a:fld>
            <a:endParaRPr lang="es-E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20717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13321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20647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88398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51763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59868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99602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8493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0093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07096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09933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>
            <a:extLst>
              <a:ext uri="{FF2B5EF4-FFF2-40B4-BE49-F238E27FC236}">
                <a16:creationId xmlns:a16="http://schemas.microsoft.com/office/drawing/2014/main" id="{C871CA5D-DDA0-4B86-B713-ED8C34B30F6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endParaRPr lang="es-MX" altLang="es-MX"/>
          </a:p>
        </p:txBody>
      </p:sp>
      <p:sp>
        <p:nvSpPr>
          <p:cNvPr id="1027" name="Text Box 8">
            <a:extLst>
              <a:ext uri="{FF2B5EF4-FFF2-40B4-BE49-F238E27FC236}">
                <a16:creationId xmlns:a16="http://schemas.microsoft.com/office/drawing/2014/main" id="{09C48E30-988B-4D73-9B7A-845283DA956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733800" y="6553200"/>
            <a:ext cx="1752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s-MX" altLang="es-MX" sz="1600" b="0">
                <a:solidFill>
                  <a:schemeClr val="folHlink"/>
                </a:solidFill>
                <a:latin typeface="Garamond" pitchFamily="18" charset="0"/>
              </a:rPr>
              <a:t>pc2 itam 6-3-14</a:t>
            </a:r>
            <a:endParaRPr lang="es-ES" altLang="es-MX" sz="1600" b="0">
              <a:solidFill>
                <a:schemeClr val="folHlink"/>
              </a:solidFill>
              <a:latin typeface="Garamond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cholz_cabinet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s://en.wikipedia.org/wiki/Third_Merkel_cabinet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4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7" Type="http://schemas.openxmlformats.org/officeDocument/2006/relationships/image" Target="../media/image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3.wmf"/><Relationship Id="rId4" Type="http://schemas.openxmlformats.org/officeDocument/2006/relationships/oleObject" Target="../embeddings/oleObject2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51.xml"/><Relationship Id="rId2" Type="http://schemas.openxmlformats.org/officeDocument/2006/relationships/slide" Target="slide52.xml"/><Relationship Id="rId1" Type="http://schemas.openxmlformats.org/officeDocument/2006/relationships/slideLayout" Target="../slideLayouts/slideLayout7.xml"/><Relationship Id="rId4" Type="http://schemas.openxmlformats.org/officeDocument/2006/relationships/slide" Target="slide4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" Target="slide5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" Target="slide56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" Target="slide56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" Target="slide56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" Target="slide56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" Target="slide5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emf"/><Relationship Id="rId4" Type="http://schemas.openxmlformats.org/officeDocument/2006/relationships/oleObject" Target="../embeddings/oleObject7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>
            <a:extLst>
              <a:ext uri="{FF2B5EF4-FFF2-40B4-BE49-F238E27FC236}">
                <a16:creationId xmlns:a16="http://schemas.microsoft.com/office/drawing/2014/main" id="{76CBC107-191E-4A78-90B3-64B6ADE5D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1638" y="746125"/>
            <a:ext cx="5867400" cy="517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6000" b="0" dirty="0">
                <a:latin typeface="Calibri"/>
                <a:cs typeface="Calibri"/>
              </a:rPr>
              <a:t>Clase 3</a:t>
            </a:r>
            <a:br>
              <a:rPr lang="es-MX" altLang="es-MX" sz="6000" b="0" dirty="0">
                <a:latin typeface="Calibri" panose="020F0502020204030204" pitchFamily="34" charset="0"/>
              </a:rPr>
            </a:br>
            <a:br>
              <a:rPr lang="es-MX" altLang="es-MX" sz="6000" b="0" dirty="0">
                <a:latin typeface="Calibri" panose="020F0502020204030204" pitchFamily="34" charset="0"/>
              </a:rPr>
            </a:br>
            <a:r>
              <a:rPr lang="es-MX" altLang="es-MX" sz="6000" b="0" dirty="0">
                <a:latin typeface="Calibri"/>
                <a:cs typeface="Calibri"/>
              </a:rPr>
              <a:t>Parlamentarismo</a:t>
            </a:r>
            <a:br>
              <a:rPr lang="es-MX" altLang="es-MX" sz="6000" b="0" dirty="0">
                <a:latin typeface="Calibri"/>
                <a:cs typeface="Calibri"/>
              </a:rPr>
            </a:br>
            <a:r>
              <a:rPr lang="es-MX" altLang="es-MX" sz="6000" b="0" dirty="0">
                <a:latin typeface="Calibri"/>
                <a:cs typeface="Calibri"/>
              </a:rPr>
              <a:t>multipartidista</a:t>
            </a:r>
          </a:p>
          <a:p>
            <a:pPr eaLnBrk="1" hangingPunct="1">
              <a:spcBef>
                <a:spcPct val="50000"/>
              </a:spcBef>
            </a:pPr>
            <a:r>
              <a:rPr lang="es-MX" altLang="es-MX" sz="6000" b="0" dirty="0">
                <a:latin typeface="Calibri"/>
                <a:cs typeface="Calibri"/>
              </a:rPr>
              <a:t>Alemania/Italia</a:t>
            </a:r>
            <a:endParaRPr lang="es-ES" altLang="es-MX" sz="6000" b="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>
            <a:extLst>
              <a:ext uri="{FF2B5EF4-FFF2-40B4-BE49-F238E27FC236}">
                <a16:creationId xmlns:a16="http://schemas.microsoft.com/office/drawing/2014/main" id="{2D5ABB77-0512-44EE-B986-FC11EE2467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La “Ley Básica” (1949)</a:t>
            </a:r>
            <a:endParaRPr lang="es-ES" altLang="es-MX" sz="32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98308" name="Text Box 4">
            <a:extLst>
              <a:ext uri="{FF2B5EF4-FFF2-40B4-BE49-F238E27FC236}">
                <a16:creationId xmlns:a16="http://schemas.microsoft.com/office/drawing/2014/main" id="{F9DF445D-0CB5-4ED8-966B-EEF7876FC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19200"/>
            <a:ext cx="8534400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Muchos poderes en manos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de los </a:t>
            </a:r>
            <a:r>
              <a:rPr lang="es-MX" altLang="es-MX" sz="3200" b="0" i="1">
                <a:latin typeface="Calibri" panose="020F0502020204030204" pitchFamily="34" charset="0"/>
                <a:cs typeface="Times New Roman" panose="02020603050405020304" pitchFamily="18" charset="0"/>
              </a:rPr>
              <a:t>Landtag</a:t>
            </a:r>
            <a:r>
              <a:rPr lang="es-MX" altLang="es-MX" sz="3200" b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altLang="es-MX" sz="3200" b="0">
                <a:latin typeface="Calibri" panose="020F0502020204030204" pitchFamily="34" charset="0"/>
              </a:rPr>
              <a:t>(educación,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salud, policía...) 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Hasta 1990 eran 10,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</a:t>
            </a:r>
            <a:r>
              <a:rPr lang="es-MX" altLang="es-MX" sz="3200" b="0">
                <a:latin typeface="Calibri" panose="020F0502020204030204" pitchFamily="34" charset="0"/>
                <a:cs typeface="Times New Roman" panose="02020603050405020304" pitchFamily="18" charset="0"/>
              </a:rPr>
              <a:t>hoy son 16 </a:t>
            </a:r>
            <a:r>
              <a:rPr lang="es-MX" altLang="es-MX" sz="3200" b="0" i="1">
                <a:latin typeface="Calibri" panose="020F0502020204030204" pitchFamily="34" charset="0"/>
                <a:cs typeface="Times New Roman" panose="02020603050405020304" pitchFamily="18" charset="0"/>
              </a:rPr>
              <a:t>Länder</a:t>
            </a:r>
            <a:r>
              <a:rPr lang="es-ES" altLang="es-MX" sz="3200" b="0"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98309" name="Text Box 5">
            <a:extLst>
              <a:ext uri="{FF2B5EF4-FFF2-40B4-BE49-F238E27FC236}">
                <a16:creationId xmlns:a16="http://schemas.microsoft.com/office/drawing/2014/main" id="{65FC706E-568B-458A-8B3F-CCA6822845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359275"/>
            <a:ext cx="853440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Presidente ceremonial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(como F-III, F-IV e Italia)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elegido c/5 años por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</a:t>
            </a:r>
            <a:r>
              <a:rPr lang="es-MX" altLang="es-MX" sz="3200" b="0" i="1">
                <a:latin typeface="Calibri" panose="020F0502020204030204" pitchFamily="34" charset="0"/>
              </a:rPr>
              <a:t>Bundestag</a:t>
            </a:r>
            <a:r>
              <a:rPr lang="es-MX" altLang="es-MX" sz="3200" b="0">
                <a:latin typeface="Calibri" panose="020F0502020204030204" pitchFamily="34" charset="0"/>
              </a:rPr>
              <a:t> + igual núm. de legisladores estatales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pic>
        <p:nvPicPr>
          <p:cNvPr id="16389" name="Picture 6" descr="C:\Documents and Settings\emagar\Mis documentos\Mis imágenes\deutschland-polit.jpg">
            <a:extLst>
              <a:ext uri="{FF2B5EF4-FFF2-40B4-BE49-F238E27FC236}">
                <a16:creationId xmlns:a16="http://schemas.microsoft.com/office/drawing/2014/main" id="{21713C25-1C57-4BA7-9B83-83981A1FC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450" y="1143000"/>
            <a:ext cx="3222625" cy="46482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08" grpId="0" autoUpdateAnimBg="0"/>
      <p:bldP spid="98309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Text Box 2">
            <a:extLst>
              <a:ext uri="{FF2B5EF4-FFF2-40B4-BE49-F238E27FC236}">
                <a16:creationId xmlns:a16="http://schemas.microsoft.com/office/drawing/2014/main" id="{81E73E9F-2CE3-4AA4-ACC5-6EE7AABC0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438400"/>
            <a:ext cx="7848600" cy="205105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Art. 67 “El Bundestag puede expresar su falta de confianza en el Canciller federal </a:t>
            </a:r>
            <a:r>
              <a:rPr lang="es-MX" altLang="es-MX" sz="3200" b="0">
                <a:solidFill>
                  <a:srgbClr val="CC0000"/>
                </a:solidFill>
                <a:latin typeface="Calibri" panose="020F0502020204030204" pitchFamily="34" charset="0"/>
              </a:rPr>
              <a:t>sólo mediante elección de un sucesor</a:t>
            </a:r>
            <a:r>
              <a:rPr lang="es-MX" altLang="es-MX" sz="3200" b="0">
                <a:latin typeface="Calibri" panose="020F0502020204030204" pitchFamily="34" charset="0"/>
              </a:rPr>
              <a:t> por mayoría de sus miembros”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99683" name="Text Box 3">
            <a:extLst>
              <a:ext uri="{FF2B5EF4-FFF2-40B4-BE49-F238E27FC236}">
                <a16:creationId xmlns:a16="http://schemas.microsoft.com/office/drawing/2014/main" id="{85FBD17D-B838-46A6-91F2-0DF81343D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648200"/>
            <a:ext cx="80962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Sólo dos intentos de censura desde 1949: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7412" name="Text Box 5">
            <a:extLst>
              <a:ext uri="{FF2B5EF4-FFF2-40B4-BE49-F238E27FC236}">
                <a16:creationId xmlns:a16="http://schemas.microsoft.com/office/drawing/2014/main" id="{6E1098EB-DF96-4971-B15A-E014AF3073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La “Ley Básica” (2)</a:t>
            </a:r>
            <a:endParaRPr lang="es-ES" altLang="es-MX" sz="32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17413" name="Text Box 6">
            <a:extLst>
              <a:ext uri="{FF2B5EF4-FFF2-40B4-BE49-F238E27FC236}">
                <a16:creationId xmlns:a16="http://schemas.microsoft.com/office/drawing/2014/main" id="{83266759-9C70-45B9-B8F4-6D7CF61A4A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95400"/>
            <a:ext cx="8382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 El Canciller es responsable ante el Parlamento. </a:t>
            </a:r>
            <a:br>
              <a:rPr lang="es-MX" altLang="es-MX" sz="3200" b="0" dirty="0">
                <a:latin typeface="Calibri" panose="020F0502020204030204" pitchFamily="34" charset="0"/>
              </a:rPr>
            </a:br>
            <a:r>
              <a:rPr lang="es-MX" altLang="es-MX" sz="3200" b="0" dirty="0">
                <a:latin typeface="Calibri"/>
                <a:cs typeface="Calibri"/>
              </a:rPr>
              <a:t>   Usan el voto de censura </a:t>
            </a:r>
            <a:r>
              <a:rPr lang="es-MX" altLang="es-MX" sz="3200" dirty="0">
                <a:latin typeface="Calibri"/>
                <a:cs typeface="Calibri"/>
              </a:rPr>
              <a:t>constructivo</a:t>
            </a:r>
            <a:endParaRPr lang="es-ES" altLang="es-MX" sz="3200" i="1" dirty="0">
              <a:latin typeface="Calibri"/>
              <a:cs typeface="Calibri"/>
            </a:endParaRPr>
          </a:p>
        </p:txBody>
      </p:sp>
      <p:pic>
        <p:nvPicPr>
          <p:cNvPr id="162816" name="Picture 1024">
            <a:extLst>
              <a:ext uri="{FF2B5EF4-FFF2-40B4-BE49-F238E27FC236}">
                <a16:creationId xmlns:a16="http://schemas.microsoft.com/office/drawing/2014/main" id="{BE8FCAE1-92AB-4FF6-A6EF-2D2690C65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" y="5373688"/>
            <a:ext cx="8718550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2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2" grpId="0" animBg="1" autoUpdateAnimBg="0"/>
      <p:bldP spid="199683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>
            <a:extLst>
              <a:ext uri="{FF2B5EF4-FFF2-40B4-BE49-F238E27FC236}">
                <a16:creationId xmlns:a16="http://schemas.microsoft.com/office/drawing/2014/main" id="{B7C12999-089F-438E-849F-E31E449652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La “Ley Básica” (2)</a:t>
            </a:r>
            <a:endParaRPr lang="es-ES" altLang="es-MX" sz="32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18435" name="Text Box 3">
            <a:extLst>
              <a:ext uri="{FF2B5EF4-FFF2-40B4-BE49-F238E27FC236}">
                <a16:creationId xmlns:a16="http://schemas.microsoft.com/office/drawing/2014/main" id="{0E225299-0BF1-4998-82DC-3B46632DFE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95400"/>
            <a:ext cx="838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Aprendieron lección de la Rep. de Weimar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grpSp>
        <p:nvGrpSpPr>
          <p:cNvPr id="18436" name="Group 14">
            <a:extLst>
              <a:ext uri="{FF2B5EF4-FFF2-40B4-BE49-F238E27FC236}">
                <a16:creationId xmlns:a16="http://schemas.microsoft.com/office/drawing/2014/main" id="{479FF1DC-A29D-4B87-ABA9-860447AF96AA}"/>
              </a:ext>
            </a:extLst>
          </p:cNvPr>
          <p:cNvGrpSpPr>
            <a:grpSpLocks/>
          </p:cNvGrpSpPr>
          <p:nvPr/>
        </p:nvGrpSpPr>
        <p:grpSpPr bwMode="auto">
          <a:xfrm>
            <a:off x="665163" y="2819400"/>
            <a:ext cx="7945437" cy="1376363"/>
            <a:chOff x="419" y="2304"/>
            <a:chExt cx="5005" cy="867"/>
          </a:xfrm>
        </p:grpSpPr>
        <p:sp>
          <p:nvSpPr>
            <p:cNvPr id="18443" name="Line 4">
              <a:extLst>
                <a:ext uri="{FF2B5EF4-FFF2-40B4-BE49-F238E27FC236}">
                  <a16:creationId xmlns:a16="http://schemas.microsoft.com/office/drawing/2014/main" id="{0D60B4A6-99AB-434D-B21F-4247E537CD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2736"/>
              <a:ext cx="46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444" name="Text Box 5">
              <a:extLst>
                <a:ext uri="{FF2B5EF4-FFF2-40B4-BE49-F238E27FC236}">
                  <a16:creationId xmlns:a16="http://schemas.microsoft.com/office/drawing/2014/main" id="{F8446D7F-4852-455F-A546-C5214939EF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" y="2867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b="0">
                  <a:latin typeface="Calibri" panose="020F0502020204030204" pitchFamily="34" charset="0"/>
                </a:rPr>
                <a:t>PC</a:t>
              </a:r>
              <a:endParaRPr lang="es-ES" altLang="es-MX" b="0">
                <a:latin typeface="Calibri" panose="020F0502020204030204" pitchFamily="34" charset="0"/>
              </a:endParaRPr>
            </a:p>
          </p:txBody>
        </p:sp>
        <p:sp>
          <p:nvSpPr>
            <p:cNvPr id="18445" name="Text Box 6">
              <a:extLst>
                <a:ext uri="{FF2B5EF4-FFF2-40B4-BE49-F238E27FC236}">
                  <a16:creationId xmlns:a16="http://schemas.microsoft.com/office/drawing/2014/main" id="{0885A9B6-07B0-4A3D-A078-70B1119B81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" y="2880"/>
              <a:ext cx="7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b="0">
                  <a:latin typeface="Calibri" panose="020F0502020204030204" pitchFamily="34" charset="0"/>
                </a:rPr>
                <a:t>Nazis</a:t>
              </a:r>
              <a:endParaRPr lang="es-ES" altLang="es-MX" b="0">
                <a:latin typeface="Calibri" panose="020F0502020204030204" pitchFamily="34" charset="0"/>
              </a:endParaRPr>
            </a:p>
          </p:txBody>
        </p:sp>
        <p:sp>
          <p:nvSpPr>
            <p:cNvPr id="18446" name="Line 7">
              <a:extLst>
                <a:ext uri="{FF2B5EF4-FFF2-40B4-BE49-F238E27FC236}">
                  <a16:creationId xmlns:a16="http://schemas.microsoft.com/office/drawing/2014/main" id="{8C214645-FEAA-4CCC-9F06-DAF5736F06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68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447" name="Line 8">
              <a:extLst>
                <a:ext uri="{FF2B5EF4-FFF2-40B4-BE49-F238E27FC236}">
                  <a16:creationId xmlns:a16="http://schemas.microsoft.com/office/drawing/2014/main" id="{C7C3C8E8-9C20-42D2-A43D-2D15B47204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268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448" name="Line 9">
              <a:extLst>
                <a:ext uri="{FF2B5EF4-FFF2-40B4-BE49-F238E27FC236}">
                  <a16:creationId xmlns:a16="http://schemas.microsoft.com/office/drawing/2014/main" id="{58A87F7C-F571-4296-B9D5-F7735BB64A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8" y="268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449" name="Text Box 10">
              <a:extLst>
                <a:ext uri="{FF2B5EF4-FFF2-40B4-BE49-F238E27FC236}">
                  <a16:creationId xmlns:a16="http://schemas.microsoft.com/office/drawing/2014/main" id="{E8B29243-34D4-4F85-B63D-82F736135A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2867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>
                  <a:latin typeface="Calibri" panose="020F0502020204030204" pitchFamily="34" charset="0"/>
                </a:rPr>
                <a:t>SPD</a:t>
              </a:r>
              <a:endParaRPr lang="es-ES" altLang="es-MX">
                <a:latin typeface="Calibri" panose="020F0502020204030204" pitchFamily="34" charset="0"/>
              </a:endParaRPr>
            </a:p>
          </p:txBody>
        </p:sp>
        <p:sp>
          <p:nvSpPr>
            <p:cNvPr id="18450" name="Text Box 11">
              <a:extLst>
                <a:ext uri="{FF2B5EF4-FFF2-40B4-BE49-F238E27FC236}">
                  <a16:creationId xmlns:a16="http://schemas.microsoft.com/office/drawing/2014/main" id="{A2941217-CC3D-441B-9CF9-D14FDA441A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0" y="2880"/>
              <a:ext cx="81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>
                  <a:latin typeface="Calibri" panose="020F0502020204030204" pitchFamily="34" charset="0"/>
                </a:rPr>
                <a:t>Zentrum</a:t>
              </a:r>
              <a:endParaRPr lang="es-ES" altLang="es-MX">
                <a:latin typeface="Calibri" panose="020F0502020204030204" pitchFamily="34" charset="0"/>
              </a:endParaRPr>
            </a:p>
          </p:txBody>
        </p:sp>
        <p:sp>
          <p:nvSpPr>
            <p:cNvPr id="18451" name="Text Box 12">
              <a:extLst>
                <a:ext uri="{FF2B5EF4-FFF2-40B4-BE49-F238E27FC236}">
                  <a16:creationId xmlns:a16="http://schemas.microsoft.com/office/drawing/2014/main" id="{ADF38CCD-DE04-4697-BDAC-610B9FAC7B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6" y="2880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>
                  <a:latin typeface="Calibri" panose="020F0502020204030204" pitchFamily="34" charset="0"/>
                </a:rPr>
                <a:t>NVP</a:t>
              </a:r>
              <a:endParaRPr lang="es-ES" altLang="es-MX">
                <a:latin typeface="Calibri" panose="020F0502020204030204" pitchFamily="34" charset="0"/>
              </a:endParaRPr>
            </a:p>
          </p:txBody>
        </p:sp>
        <p:sp>
          <p:nvSpPr>
            <p:cNvPr id="18452" name="Text Box 13">
              <a:extLst>
                <a:ext uri="{FF2B5EF4-FFF2-40B4-BE49-F238E27FC236}">
                  <a16:creationId xmlns:a16="http://schemas.microsoft.com/office/drawing/2014/main" id="{93351512-26FD-4CB8-A81A-9465DB85AD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0" y="2304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>
                  <a:latin typeface="Calibri" panose="020F0502020204030204" pitchFamily="34" charset="0"/>
                </a:rPr>
                <a:t>gob</a:t>
              </a:r>
              <a:endParaRPr lang="es-ES" altLang="es-MX">
                <a:latin typeface="Calibri" panose="020F0502020204030204" pitchFamily="34" charset="0"/>
              </a:endParaRPr>
            </a:p>
          </p:txBody>
        </p:sp>
      </p:grpSp>
      <p:sp>
        <p:nvSpPr>
          <p:cNvPr id="18437" name="Text Box 15">
            <a:extLst>
              <a:ext uri="{FF2B5EF4-FFF2-40B4-BE49-F238E27FC236}">
                <a16:creationId xmlns:a16="http://schemas.microsoft.com/office/drawing/2014/main" id="{B5E12BFC-597F-48DB-935E-3D023F4AF3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495800"/>
            <a:ext cx="838200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(1) Extremos unían votos para censurar al gob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   (fin: desestabilización para tomar el poder)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8438" name="Text Box 16">
            <a:extLst>
              <a:ext uri="{FF2B5EF4-FFF2-40B4-BE49-F238E27FC236}">
                <a16:creationId xmlns:a16="http://schemas.microsoft.com/office/drawing/2014/main" id="{800108D0-34CB-472A-A7FF-33D0AE3423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541963"/>
            <a:ext cx="838200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 dirty="0">
                <a:latin typeface="Calibri"/>
                <a:cs typeface="Calibri"/>
              </a:rPr>
              <a:t>(2) Nunca lo habrían logrado si antes hubiesen </a:t>
            </a:r>
            <a:br>
              <a:rPr lang="es-MX" altLang="es-MX" sz="3200" b="0" dirty="0">
                <a:latin typeface="Calibri" panose="020F0502020204030204" pitchFamily="34" charset="0"/>
              </a:rPr>
            </a:br>
            <a:r>
              <a:rPr lang="es-MX" altLang="es-MX" sz="3200" b="0" dirty="0">
                <a:latin typeface="Calibri"/>
                <a:cs typeface="Calibri"/>
              </a:rPr>
              <a:t>      tenido que decidir entre SPD </a:t>
            </a:r>
            <a:r>
              <a:rPr lang="es-MX" altLang="es-MX" sz="3200" b="0" dirty="0" err="1">
                <a:latin typeface="Calibri"/>
                <a:cs typeface="Calibri"/>
              </a:rPr>
              <a:t>Zentrum</a:t>
            </a:r>
            <a:r>
              <a:rPr lang="es-MX" altLang="es-MX" sz="3200" b="0" dirty="0">
                <a:latin typeface="Calibri"/>
                <a:cs typeface="Calibri"/>
              </a:rPr>
              <a:t> o NVP</a:t>
            </a:r>
            <a:endParaRPr lang="es-ES" altLang="es-MX" sz="3200" b="0" i="1" dirty="0">
              <a:latin typeface="Calibri"/>
              <a:cs typeface="Calibri"/>
            </a:endParaRPr>
          </a:p>
        </p:txBody>
      </p:sp>
      <p:pic>
        <p:nvPicPr>
          <p:cNvPr id="18439" name="Picture 17">
            <a:extLst>
              <a:ext uri="{FF2B5EF4-FFF2-40B4-BE49-F238E27FC236}">
                <a16:creationId xmlns:a16="http://schemas.microsoft.com/office/drawing/2014/main" id="{C616A7CD-9F56-4122-807A-B854A4974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100" y="29718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Picture 19">
            <a:extLst>
              <a:ext uri="{FF2B5EF4-FFF2-40B4-BE49-F238E27FC236}">
                <a16:creationId xmlns:a16="http://schemas.microsoft.com/office/drawing/2014/main" id="{06056B13-AE91-4598-963E-038966889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2514600"/>
            <a:ext cx="84772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1" name="Picture 20">
            <a:extLst>
              <a:ext uri="{FF2B5EF4-FFF2-40B4-BE49-F238E27FC236}">
                <a16:creationId xmlns:a16="http://schemas.microsoft.com/office/drawing/2014/main" id="{077CA5A3-6415-44C8-A506-982D57ECC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025" y="2606675"/>
            <a:ext cx="765175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2" name="Picture 21">
            <a:extLst>
              <a:ext uri="{FF2B5EF4-FFF2-40B4-BE49-F238E27FC236}">
                <a16:creationId xmlns:a16="http://schemas.microsoft.com/office/drawing/2014/main" id="{4FD003D4-7074-41FA-B1A7-BBE4F0593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225" y="2463800"/>
            <a:ext cx="6635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3">
            <a:extLst>
              <a:ext uri="{FF2B5EF4-FFF2-40B4-BE49-F238E27FC236}">
                <a16:creationId xmlns:a16="http://schemas.microsoft.com/office/drawing/2014/main" id="{F39393FC-1BAD-4E60-B7D9-0BE8C928C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La “Ley Básica” (3)</a:t>
            </a:r>
            <a:endParaRPr lang="es-ES" altLang="es-MX" sz="32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19459" name="Text Box 18">
            <a:extLst>
              <a:ext uri="{FF2B5EF4-FFF2-40B4-BE49-F238E27FC236}">
                <a16:creationId xmlns:a16="http://schemas.microsoft.com/office/drawing/2014/main" id="{D12290D7-8B51-4B20-A020-3796EB2517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68413"/>
            <a:ext cx="8382000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En sept. 2005 cambió gobierno sin censura: Canciller convocó a una elección anticipada tras derrotas estrepitosas de su partido en elecciones estatales)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9460" name="Text Box 19">
            <a:extLst>
              <a:ext uri="{FF2B5EF4-FFF2-40B4-BE49-F238E27FC236}">
                <a16:creationId xmlns:a16="http://schemas.microsoft.com/office/drawing/2014/main" id="{3235DA0B-C594-4DF8-A382-180D3DB262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738688"/>
            <a:ext cx="859331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 En sept. 2021 terminó el mandato constitucional -&gt; elección general (Merkel se retiró) </a:t>
            </a:r>
            <a:br>
              <a:rPr lang="es-MX" altLang="es-MX" sz="3200" b="0" dirty="0">
                <a:latin typeface="Calibri" panose="020F0502020204030204" pitchFamily="34" charset="0"/>
              </a:rPr>
            </a:br>
            <a:r>
              <a:rPr lang="es-MX" altLang="es-MX" sz="3200" b="0" dirty="0">
                <a:latin typeface="Calibri"/>
                <a:cs typeface="Calibri"/>
              </a:rPr>
              <a:t>Auge de Social Democracia y Verdes  </a:t>
            </a:r>
          </a:p>
        </p:txBody>
      </p:sp>
      <p:pic>
        <p:nvPicPr>
          <p:cNvPr id="19461" name="Picture 6" descr="http://upload.wikimedia.org/wikipedia/commons/thumb/c/c0/2005_nordrhein_landtag_result.svg/320px-2005_nordrhein_landtag_result.svg.png">
            <a:extLst>
              <a:ext uri="{FF2B5EF4-FFF2-40B4-BE49-F238E27FC236}">
                <a16:creationId xmlns:a16="http://schemas.microsoft.com/office/drawing/2014/main" id="{8EEE891D-1B3F-49BF-A12E-5700C10FB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2781300"/>
            <a:ext cx="30480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>
            <a:extLst>
              <a:ext uri="{FF2B5EF4-FFF2-40B4-BE49-F238E27FC236}">
                <a16:creationId xmlns:a16="http://schemas.microsoft.com/office/drawing/2014/main" id="{689C19D3-C970-422D-A3F7-1B429C1CBD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04800"/>
            <a:ext cx="71564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 dirty="0">
                <a:solidFill>
                  <a:schemeClr val="tx2"/>
                </a:solidFill>
                <a:latin typeface="Calibri"/>
                <a:cs typeface="Calibri"/>
              </a:rPr>
              <a:t>Alemania </a:t>
            </a:r>
            <a:r>
              <a:rPr lang="es-MX" altLang="es-MX" sz="3200" b="0" i="1" dirty="0" err="1">
                <a:solidFill>
                  <a:schemeClr val="tx2"/>
                </a:solidFill>
                <a:latin typeface="Calibri"/>
                <a:cs typeface="Calibri"/>
              </a:rPr>
              <a:t>Poll</a:t>
            </a:r>
            <a:r>
              <a:rPr lang="es-MX" altLang="es-MX" sz="3200" b="0" i="1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s-MX" altLang="es-MX" sz="3200" b="0" i="1" dirty="0" err="1">
                <a:solidFill>
                  <a:schemeClr val="tx2"/>
                </a:solidFill>
                <a:latin typeface="Calibri"/>
                <a:cs typeface="Calibri"/>
              </a:rPr>
              <a:t>of</a:t>
            </a:r>
            <a:r>
              <a:rPr lang="es-MX" altLang="es-MX" sz="3200" b="0" i="1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s-MX" altLang="es-MX" sz="3200" b="0" i="1" dirty="0" err="1">
                <a:solidFill>
                  <a:schemeClr val="tx2"/>
                </a:solidFill>
                <a:latin typeface="Calibri"/>
                <a:cs typeface="Calibri"/>
              </a:rPr>
              <a:t>polls</a:t>
            </a:r>
            <a:r>
              <a:rPr lang="es-MX" altLang="es-MX" sz="3200" b="0" dirty="0">
                <a:solidFill>
                  <a:schemeClr val="tx2"/>
                </a:solidFill>
                <a:latin typeface="Calibri"/>
                <a:cs typeface="Calibri"/>
              </a:rPr>
              <a:t> 2020-2022</a:t>
            </a:r>
            <a:endParaRPr lang="es-ES" altLang="es-MX" sz="3200" b="0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Imagen 2" descr="Gráfico, Mapa&#10;&#10;Descripción generada automáticamente">
            <a:extLst>
              <a:ext uri="{FF2B5EF4-FFF2-40B4-BE49-F238E27FC236}">
                <a16:creationId xmlns:a16="http://schemas.microsoft.com/office/drawing/2014/main" id="{A48C87E9-A976-1E05-825C-EAD554FB4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3" y="1261527"/>
            <a:ext cx="9080695" cy="467256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>
            <a:extLst>
              <a:ext uri="{FF2B5EF4-FFF2-40B4-BE49-F238E27FC236}">
                <a16:creationId xmlns:a16="http://schemas.microsoft.com/office/drawing/2014/main" id="{16F92E69-82F6-47DC-854A-423B02FF47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La “Ley Básica” (4)</a:t>
            </a:r>
            <a:endParaRPr lang="es-ES" altLang="es-MX" sz="32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20483" name="Text Box 3">
            <a:extLst>
              <a:ext uri="{FF2B5EF4-FFF2-40B4-BE49-F238E27FC236}">
                <a16:creationId xmlns:a16="http://schemas.microsoft.com/office/drawing/2014/main" id="{DF6266ED-9B0E-49B3-9294-AA94237773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95400"/>
            <a:ext cx="8382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 Gabinete: el canciller tiene control sobre </a:t>
            </a:r>
            <a:br>
              <a:rPr lang="es-MX" altLang="es-MX" sz="3200" b="0" dirty="0">
                <a:latin typeface="Calibri" panose="020F0502020204030204" pitchFamily="34" charset="0"/>
              </a:rPr>
            </a:br>
            <a:r>
              <a:rPr lang="es-MX" altLang="es-MX" sz="3200" b="0" dirty="0">
                <a:latin typeface="Calibri"/>
                <a:cs typeface="Calibri"/>
              </a:rPr>
              <a:t>   nombramientos y destituciones ¿límites?</a:t>
            </a:r>
            <a:endParaRPr lang="es-ES" altLang="es-MX" sz="3200" b="0" i="1" dirty="0">
              <a:latin typeface="Calibri" panose="020F0502020204030204" pitchFamily="34" charset="0"/>
            </a:endParaRPr>
          </a:p>
        </p:txBody>
      </p:sp>
      <p:sp>
        <p:nvSpPr>
          <p:cNvPr id="101380" name="Text Box 4">
            <a:extLst>
              <a:ext uri="{FF2B5EF4-FFF2-40B4-BE49-F238E27FC236}">
                <a16:creationId xmlns:a16="http://schemas.microsoft.com/office/drawing/2014/main" id="{9F48B0BC-3E77-4CE2-A01D-71B82E9686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68" y="3853731"/>
            <a:ext cx="8330842" cy="1077218"/>
          </a:xfrm>
          <a:prstGeom prst="rect">
            <a:avLst/>
          </a:prstGeom>
          <a:solidFill>
            <a:schemeClr val="accent3">
              <a:lumMod val="6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 dirty="0">
                <a:latin typeface="Calibri"/>
                <a:cs typeface="Calibri"/>
              </a:rPr>
              <a:t>Los partidos se distribuyen las carteras ministeriales     </a:t>
            </a:r>
            <a:r>
              <a:rPr lang="es-ES" sz="3200" b="0" i="1" dirty="0">
                <a:latin typeface="Calibri"/>
                <a:cs typeface="Calibri"/>
                <a:hlinkClick r:id="rId2"/>
              </a:rPr>
              <a:t>Sholtz cabinet</a:t>
            </a:r>
            <a:endParaRPr lang="es-ES">
              <a:cs typeface="Times New Roman"/>
            </a:endParaRPr>
          </a:p>
        </p:txBody>
      </p:sp>
      <p:sp>
        <p:nvSpPr>
          <p:cNvPr id="101382" name="Text Box 6">
            <a:extLst>
              <a:ext uri="{FF2B5EF4-FFF2-40B4-BE49-F238E27FC236}">
                <a16:creationId xmlns:a16="http://schemas.microsoft.com/office/drawing/2014/main" id="{D4675524-4AE5-40E3-AC5D-BB2B0B010B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468563"/>
            <a:ext cx="8382000" cy="584775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 dirty="0">
                <a:latin typeface="Calibri"/>
                <a:cs typeface="Calibri"/>
              </a:rPr>
              <a:t>Desde 2021 gobierna alianza SPD/Verdes/FDP</a:t>
            </a:r>
            <a:endParaRPr lang="es-ES" altLang="es-MX" sz="3200" b="0" i="1" dirty="0">
              <a:latin typeface="Calibri"/>
              <a:cs typeface="Calibri"/>
            </a:endParaRPr>
          </a:p>
        </p:txBody>
      </p:sp>
      <p:sp>
        <p:nvSpPr>
          <p:cNvPr id="101383" name="Text Box 7">
            <a:extLst>
              <a:ext uri="{FF2B5EF4-FFF2-40B4-BE49-F238E27FC236}">
                <a16:creationId xmlns:a16="http://schemas.microsoft.com/office/drawing/2014/main" id="{134A8A29-B663-49CE-B952-FE494FC435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449261"/>
            <a:ext cx="8382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CDU/CSU: Originalmente católico, luego cristiano (K. Adenauer)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80" grpId="0" animBg="1" autoUpdateAnimBg="0"/>
      <p:bldP spid="101382" grpId="0" animBg="1" autoUpdateAnimBg="0"/>
      <p:bldP spid="101383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Un grupo de personas con traje formal caminando por la calle&#10;&#10;Descripción generada automáticamente">
            <a:extLst>
              <a:ext uri="{FF2B5EF4-FFF2-40B4-BE49-F238E27FC236}">
                <a16:creationId xmlns:a16="http://schemas.microsoft.com/office/drawing/2014/main" id="{13187CE2-4C36-4B8A-9259-ADD72ED63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09" y="3666457"/>
            <a:ext cx="4401238" cy="2929298"/>
          </a:xfrm>
          <a:prstGeom prst="rect">
            <a:avLst/>
          </a:prstGeom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C21B26F3-0EB0-4364-9DD1-701B6C4F0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90" y="1658957"/>
            <a:ext cx="5842612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rgbClr val="FF0000"/>
                </a:solidFill>
                <a:latin typeface="Calibri"/>
                <a:cs typeface="Calibri"/>
              </a:rPr>
              <a:t>SPD</a:t>
            </a:r>
            <a:r>
              <a:rPr lang="es-MX" altLang="es-MX" sz="3200" b="0" dirty="0">
                <a:latin typeface="Calibri"/>
                <a:cs typeface="Calibri"/>
              </a:rPr>
              <a:t>: Canciller + 7 ministros (47%)</a:t>
            </a:r>
            <a:br>
              <a:rPr lang="es-MX" altLang="es-MX" sz="3200" b="0" dirty="0">
                <a:latin typeface="Calibri"/>
                <a:cs typeface="Calibri"/>
              </a:rPr>
            </a:br>
            <a:r>
              <a:rPr lang="es-MX" altLang="es-MX" sz="3200" dirty="0">
                <a:solidFill>
                  <a:srgbClr val="FFC000"/>
                </a:solidFill>
                <a:latin typeface="Calibri"/>
                <a:cs typeface="Calibri"/>
              </a:rPr>
              <a:t>FDP</a:t>
            </a:r>
            <a:r>
              <a:rPr lang="es-MX" altLang="es-MX" sz="3200" b="0" dirty="0">
                <a:latin typeface="Calibri"/>
                <a:cs typeface="Calibri"/>
              </a:rPr>
              <a:t>: Finanzas + 3 ministros (24%)</a:t>
            </a:r>
            <a:br>
              <a:rPr lang="es-MX" altLang="es-MX" sz="3200" b="0" dirty="0">
                <a:latin typeface="Calibri"/>
                <a:cs typeface="Calibri"/>
              </a:rPr>
            </a:br>
            <a:r>
              <a:rPr lang="es-MX" altLang="es-MX" sz="3200" dirty="0" err="1">
                <a:solidFill>
                  <a:srgbClr val="008000"/>
                </a:solidFill>
                <a:latin typeface="Calibri"/>
                <a:cs typeface="Calibri"/>
              </a:rPr>
              <a:t>Grüne</a:t>
            </a:r>
            <a:r>
              <a:rPr lang="es-MX" altLang="es-MX" sz="3200" b="0" dirty="0">
                <a:latin typeface="Calibri"/>
                <a:cs typeface="Calibri"/>
              </a:rPr>
              <a:t>: RREE + 3 ministros (29%)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619FEB66-4198-4E9D-AB50-E8AD5B8BB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5501" y="1161730"/>
            <a:ext cx="2642214" cy="207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s-MX" sz="3200" b="0" dirty="0">
                <a:latin typeface="Calibri"/>
                <a:cs typeface="Calibri"/>
              </a:rPr>
              <a:t>         escaños</a:t>
            </a:r>
            <a:br>
              <a:rPr lang="es-MX" altLang="es-MX" sz="3200" b="0" dirty="0">
                <a:solidFill>
                  <a:srgbClr val="000000"/>
                </a:solidFill>
                <a:latin typeface="Calibri"/>
                <a:cs typeface="Calibri"/>
              </a:rPr>
            </a:br>
            <a:r>
              <a:rPr lang="es-MX" altLang="es-MX" sz="3200" b="0" dirty="0">
                <a:solidFill>
                  <a:srgbClr val="000000"/>
                </a:solidFill>
                <a:latin typeface="Calibri"/>
                <a:cs typeface="Calibri"/>
              </a:rPr>
              <a:t>-&gt; 206</a:t>
            </a:r>
            <a:r>
              <a:rPr lang="es-MX" altLang="es-MX" sz="3200" b="0" dirty="0">
                <a:latin typeface="Calibri"/>
                <a:cs typeface="Calibri"/>
              </a:rPr>
              <a:t> (51%)</a:t>
            </a:r>
            <a:br>
              <a:rPr lang="es-MX" altLang="es-MX" sz="3200" b="0" dirty="0">
                <a:latin typeface="Calibri"/>
                <a:cs typeface="Calibri"/>
              </a:rPr>
            </a:br>
            <a:r>
              <a:rPr lang="es-MX" altLang="es-MX" sz="3200" b="0" dirty="0">
                <a:latin typeface="Calibri"/>
                <a:cs typeface="Calibri"/>
              </a:rPr>
              <a:t>-&gt;   92 (23%)</a:t>
            </a:r>
            <a:br>
              <a:rPr lang="es-MX" altLang="es-MX" sz="3200" b="0" dirty="0">
                <a:latin typeface="Calibri"/>
                <a:cs typeface="Calibri"/>
              </a:rPr>
            </a:br>
            <a:r>
              <a:rPr lang="es-MX" altLang="es-MX" sz="3200" b="0" dirty="0">
                <a:latin typeface="Calibri"/>
                <a:cs typeface="Calibri"/>
              </a:rPr>
              <a:t>-&gt; 118 (26%)</a:t>
            </a:r>
            <a:endParaRPr lang="es-MX" dirty="0">
              <a:cs typeface="Times New Roman"/>
            </a:endParaRPr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B18B2471-D971-B542-07DB-C24D88F6FE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 dirty="0">
                <a:solidFill>
                  <a:schemeClr val="tx2"/>
                </a:solidFill>
                <a:latin typeface="Calibri"/>
                <a:cs typeface="Calibri"/>
              </a:rPr>
              <a:t>Gobierno </a:t>
            </a:r>
            <a:r>
              <a:rPr lang="es-MX" altLang="es-MX" sz="3200" b="0" dirty="0" err="1">
                <a:solidFill>
                  <a:schemeClr val="tx2"/>
                </a:solidFill>
                <a:latin typeface="Calibri"/>
                <a:cs typeface="Calibri"/>
              </a:rPr>
              <a:t>Scholtz</a:t>
            </a:r>
            <a:r>
              <a:rPr lang="es-MX" altLang="es-MX" sz="3200" b="0" dirty="0">
                <a:solidFill>
                  <a:schemeClr val="tx2"/>
                </a:solidFill>
                <a:latin typeface="Calibri"/>
                <a:cs typeface="Calibri"/>
              </a:rPr>
              <a:t> (2021-2025)</a:t>
            </a:r>
            <a:endParaRPr lang="es-ES" altLang="es-MX" sz="3200" b="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8" name="Text Box 19">
            <a:extLst>
              <a:ext uri="{FF2B5EF4-FFF2-40B4-BE49-F238E27FC236}">
                <a16:creationId xmlns:a16="http://schemas.microsoft.com/office/drawing/2014/main" id="{3D9C4FBF-8585-55EA-C3FA-7E633DDF59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1797" y="4231912"/>
            <a:ext cx="2989244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s-MX" altLang="es-MX" sz="2000" b="0" dirty="0">
                <a:latin typeface="Calibri"/>
                <a:cs typeface="Calibri"/>
              </a:rPr>
              <a:t>Diciembre de 2021:</a:t>
            </a:r>
            <a:br>
              <a:rPr lang="es-MX" altLang="es-MX" sz="2000" b="0" dirty="0">
                <a:latin typeface="Calibri"/>
                <a:cs typeface="Calibri"/>
              </a:rPr>
            </a:br>
            <a:r>
              <a:rPr lang="es-MX" altLang="es-MX" sz="2000" b="0" dirty="0" err="1">
                <a:latin typeface="Calibri"/>
                <a:cs typeface="Calibri"/>
              </a:rPr>
              <a:t>Annalena</a:t>
            </a:r>
            <a:r>
              <a:rPr lang="es-MX" altLang="es-MX" sz="2000" b="0" dirty="0">
                <a:latin typeface="Calibri"/>
                <a:cs typeface="Calibri"/>
              </a:rPr>
              <a:t> </a:t>
            </a:r>
            <a:r>
              <a:rPr lang="es-MX" altLang="es-MX" sz="2000" b="0" dirty="0" err="1">
                <a:latin typeface="Calibri"/>
                <a:cs typeface="Calibri"/>
              </a:rPr>
              <a:t>Baerbock</a:t>
            </a:r>
            <a:r>
              <a:rPr lang="es-MX" altLang="es-MX" sz="2000" b="0" dirty="0">
                <a:latin typeface="Calibri"/>
                <a:cs typeface="Calibri"/>
              </a:rPr>
              <a:t> (G), </a:t>
            </a:r>
            <a:br>
              <a:rPr lang="es-MX" altLang="es-MX" sz="2000" b="0" dirty="0">
                <a:latin typeface="Calibri"/>
                <a:cs typeface="Calibri"/>
              </a:rPr>
            </a:br>
            <a:r>
              <a:rPr lang="es-MX" altLang="es-MX" sz="2000" b="0" dirty="0">
                <a:latin typeface="Calibri"/>
                <a:cs typeface="Calibri"/>
              </a:rPr>
              <a:t>Robert </a:t>
            </a:r>
            <a:r>
              <a:rPr lang="es-MX" altLang="es-MX" sz="2000" b="0" dirty="0" err="1">
                <a:latin typeface="Calibri"/>
                <a:cs typeface="Calibri"/>
              </a:rPr>
              <a:t>Habeck</a:t>
            </a:r>
            <a:r>
              <a:rPr lang="es-MX" altLang="es-MX" sz="2000" b="0" dirty="0">
                <a:latin typeface="Calibri"/>
                <a:cs typeface="Calibri"/>
              </a:rPr>
              <a:t> (G), </a:t>
            </a:r>
            <a:br>
              <a:rPr lang="es-MX" altLang="es-MX" sz="2000" b="0" dirty="0">
                <a:latin typeface="Calibri"/>
                <a:cs typeface="Calibri"/>
              </a:rPr>
            </a:br>
            <a:r>
              <a:rPr lang="es-MX" altLang="es-MX" sz="2000" b="0" dirty="0">
                <a:latin typeface="Calibri"/>
                <a:cs typeface="Calibri"/>
              </a:rPr>
              <a:t>Olaf </a:t>
            </a:r>
            <a:r>
              <a:rPr lang="es-MX" altLang="es-MX" sz="2000" b="0" dirty="0" err="1">
                <a:latin typeface="Calibri"/>
                <a:cs typeface="Calibri"/>
              </a:rPr>
              <a:t>Scholtz</a:t>
            </a:r>
            <a:r>
              <a:rPr lang="es-MX" altLang="es-MX" sz="2000" b="0" dirty="0">
                <a:latin typeface="Calibri"/>
                <a:cs typeface="Calibri"/>
              </a:rPr>
              <a:t> (CDU) y </a:t>
            </a:r>
            <a:br>
              <a:rPr lang="es-MX" altLang="es-MX" sz="2000" b="0" dirty="0">
                <a:latin typeface="Calibri"/>
                <a:cs typeface="Calibri"/>
              </a:rPr>
            </a:br>
            <a:r>
              <a:rPr lang="es-MX" altLang="es-MX" sz="2000" b="0" dirty="0">
                <a:latin typeface="Calibri"/>
                <a:cs typeface="Calibri"/>
              </a:rPr>
              <a:t>Christian Lindner (FDP)</a:t>
            </a:r>
            <a:br>
              <a:rPr lang="es-MX" altLang="es-MX" sz="2000" b="0" dirty="0">
                <a:latin typeface="Calibri"/>
                <a:cs typeface="Calibri"/>
              </a:rPr>
            </a:br>
            <a:r>
              <a:rPr lang="es-MX" sz="2000" b="0" dirty="0">
                <a:latin typeface="Calibri"/>
                <a:cs typeface="Calibri"/>
              </a:rPr>
              <a:t>durante la negociación del programa de gobierno</a:t>
            </a:r>
            <a:endParaRPr lang="es-MX" altLang="es-MX" sz="2000" b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416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4">
            <a:extLst>
              <a:ext uri="{FF2B5EF4-FFF2-40B4-BE49-F238E27FC236}">
                <a16:creationId xmlns:a16="http://schemas.microsoft.com/office/drawing/2014/main" id="{1452029C-F299-41DF-890C-6F2F2FE5D1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268413"/>
            <a:ext cx="4262438" cy="227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CDU 7 (41)    255 (51)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CSU 4  (24)      56 (11)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SDP 6   (35)    193 (38)</a:t>
            </a:r>
            <a:br>
              <a:rPr lang="es-MX" altLang="es-MX" sz="3200" b="0">
                <a:latin typeface="Calibri" panose="020F0502020204030204" pitchFamily="34" charset="0"/>
              </a:rPr>
            </a:b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1400" b="0">
                <a:latin typeface="Calibri" panose="020F0502020204030204" pitchFamily="34" charset="0"/>
                <a:hlinkClick r:id="rId2"/>
              </a:rPr>
              <a:t>https://en.wikipedia.org/wiki/Third_Merkel_cabinet</a:t>
            </a:r>
            <a:r>
              <a:rPr lang="es-MX" altLang="es-MX" sz="1400" b="0">
                <a:latin typeface="Calibri" panose="020F0502020204030204" pitchFamily="34" charset="0"/>
              </a:rPr>
              <a:t> </a:t>
            </a:r>
            <a:endParaRPr lang="es-ES" altLang="es-MX" sz="1400" b="0" i="1">
              <a:latin typeface="Calibri" panose="020F0502020204030204" pitchFamily="34" charset="0"/>
            </a:endParaRPr>
          </a:p>
        </p:txBody>
      </p:sp>
      <p:sp>
        <p:nvSpPr>
          <p:cNvPr id="23555" name="Text Box 2">
            <a:extLst>
              <a:ext uri="{FF2B5EF4-FFF2-40B4-BE49-F238E27FC236}">
                <a16:creationId xmlns:a16="http://schemas.microsoft.com/office/drawing/2014/main" id="{97F0F1BF-0AD2-43C6-B383-366A7F6A9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7146" y="304800"/>
            <a:ext cx="3471155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 dirty="0">
                <a:solidFill>
                  <a:schemeClr val="tx2"/>
                </a:solidFill>
                <a:latin typeface="Calibri"/>
                <a:cs typeface="Calibri"/>
              </a:rPr>
              <a:t>Ley de </a:t>
            </a:r>
            <a:r>
              <a:rPr lang="es-MX" altLang="es-MX" sz="3200" b="0" dirty="0" err="1">
                <a:solidFill>
                  <a:schemeClr val="tx2"/>
                </a:solidFill>
                <a:latin typeface="Calibri"/>
                <a:cs typeface="Calibri"/>
              </a:rPr>
              <a:t>Gamson</a:t>
            </a:r>
            <a:endParaRPr lang="es-ES" altLang="es-MX" sz="3200" b="0" dirty="0" err="1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pic>
        <p:nvPicPr>
          <p:cNvPr id="23556" name="Picture 8" descr="Distribution of seats in the 18th german Bundestag">
            <a:extLst>
              <a:ext uri="{FF2B5EF4-FFF2-40B4-BE49-F238E27FC236}">
                <a16:creationId xmlns:a16="http://schemas.microsoft.com/office/drawing/2014/main" id="{43001E91-C64F-4082-A210-E947B8C78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0" y="1268413"/>
            <a:ext cx="39306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Text Box 1092">
            <a:extLst>
              <a:ext uri="{FF2B5EF4-FFF2-40B4-BE49-F238E27FC236}">
                <a16:creationId xmlns:a16="http://schemas.microsoft.com/office/drawing/2014/main" id="{09E84673-E9D8-4E0C-A910-A53CF8B3A8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656013"/>
            <a:ext cx="8382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MX" sz="2800" b="0" dirty="0">
                <a:latin typeface="Calibri"/>
                <a:cs typeface="Calibri"/>
              </a:rPr>
              <a:t>Regularidad empírica</a:t>
            </a:r>
            <a:br>
              <a:rPr lang="es-MX" sz="2800" b="0" dirty="0">
                <a:latin typeface="Calibri"/>
                <a:cs typeface="Calibri"/>
              </a:rPr>
            </a:br>
            <a:r>
              <a:rPr lang="es-MX" altLang="es-MX" sz="2800" b="0" dirty="0">
                <a:latin typeface="Calibri"/>
                <a:cs typeface="Calibri"/>
              </a:rPr>
              <a:t>En la distribución de carteras, cada partido en el gobierno obtiene en proporción a su contribución</a:t>
            </a:r>
            <a:endParaRPr lang="es-ES" dirty="0"/>
          </a:p>
        </p:txBody>
      </p:sp>
      <p:sp>
        <p:nvSpPr>
          <p:cNvPr id="10" name="Text Box 1094">
            <a:extLst>
              <a:ext uri="{FF2B5EF4-FFF2-40B4-BE49-F238E27FC236}">
                <a16:creationId xmlns:a16="http://schemas.microsoft.com/office/drawing/2014/main" id="{568B55B1-3CB9-46C9-A316-0CE4CBF075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334000"/>
            <a:ext cx="8382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 b="0" dirty="0">
                <a:latin typeface="Calibri"/>
                <a:cs typeface="Calibri"/>
              </a:rPr>
              <a:t>¿Por qué pivotes no piden/obtienen más? </a:t>
            </a:r>
            <a:br>
              <a:rPr lang="es-MX" altLang="es-MX" sz="2800" b="0" dirty="0">
                <a:latin typeface="Calibri" panose="020F0502020204030204" pitchFamily="34" charset="0"/>
              </a:rPr>
            </a:br>
            <a:r>
              <a:rPr lang="es-MX" altLang="es-MX" sz="2800" b="0" dirty="0">
                <a:latin typeface="Calibri"/>
                <a:cs typeface="Calibri"/>
              </a:rPr>
              <a:t>¿Proponente obtiene ventaja?</a:t>
            </a:r>
            <a:endParaRPr lang="es-ES" altLang="es-MX" sz="2800" b="0" i="1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1091">
            <a:extLst>
              <a:ext uri="{FF2B5EF4-FFF2-40B4-BE49-F238E27FC236}">
                <a16:creationId xmlns:a16="http://schemas.microsoft.com/office/drawing/2014/main" id="{0461C697-7838-4409-BA90-C2901D8F41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19113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 b="0">
                <a:solidFill>
                  <a:schemeClr val="tx2"/>
                </a:solidFill>
                <a:latin typeface="Calibri" panose="020F0502020204030204" pitchFamily="34" charset="0"/>
              </a:rPr>
              <a:t>Coaliciones recientes</a:t>
            </a:r>
            <a:endParaRPr lang="es-ES" altLang="es-MX" sz="28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24579" name="Text Box 4">
            <a:extLst>
              <a:ext uri="{FF2B5EF4-FFF2-40B4-BE49-F238E27FC236}">
                <a16:creationId xmlns:a16="http://schemas.microsoft.com/office/drawing/2014/main" id="{B462DE77-0F28-4060-8DFE-D91287E2D3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738313"/>
            <a:ext cx="7854950" cy="3539430"/>
          </a:xfrm>
          <a:prstGeom prst="rect">
            <a:avLst/>
          </a:prstGeom>
          <a:solidFill>
            <a:schemeClr val="accent3">
              <a:lumMod val="6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/>
                <a:cs typeface="Calibri"/>
              </a:rPr>
              <a:t>Años          partidos		</a:t>
            </a:r>
            <a:br>
              <a:rPr lang="es-MX" altLang="es-MX" sz="3200" b="0" dirty="0">
                <a:latin typeface="Calibri" panose="020F0502020204030204" pitchFamily="34" charset="0"/>
              </a:rPr>
            </a:br>
            <a:r>
              <a:rPr lang="es-MX" altLang="es-MX" sz="3200" b="0" dirty="0">
                <a:latin typeface="Calibri"/>
                <a:cs typeface="Calibri"/>
              </a:rPr>
              <a:t>2002-05	</a:t>
            </a:r>
            <a:r>
              <a:rPr lang="es-MX" altLang="es-MX" sz="3200" b="0" dirty="0">
                <a:solidFill>
                  <a:srgbClr val="FF0000"/>
                </a:solidFill>
                <a:latin typeface="Calibri"/>
                <a:cs typeface="Calibri"/>
              </a:rPr>
              <a:t>SPD</a:t>
            </a:r>
            <a:r>
              <a:rPr lang="es-MX" altLang="es-MX" sz="3200" b="0" dirty="0">
                <a:latin typeface="Calibri"/>
                <a:cs typeface="Calibri"/>
              </a:rPr>
              <a:t>/</a:t>
            </a:r>
            <a:r>
              <a:rPr lang="es-MX" altLang="es-MX" sz="3200" b="0" dirty="0" err="1">
                <a:solidFill>
                  <a:srgbClr val="00B050"/>
                </a:solidFill>
                <a:latin typeface="Calibri"/>
                <a:cs typeface="Calibri"/>
              </a:rPr>
              <a:t>Grüne</a:t>
            </a:r>
            <a:r>
              <a:rPr lang="es-MX" altLang="es-MX" sz="3200" b="0" dirty="0">
                <a:solidFill>
                  <a:srgbClr val="00B050"/>
                </a:solidFill>
                <a:latin typeface="Calibri"/>
                <a:cs typeface="Calibri"/>
              </a:rPr>
              <a:t>	</a:t>
            </a:r>
            <a:r>
              <a:rPr lang="es-MX" altLang="es-MX" sz="3200" b="0" dirty="0">
                <a:latin typeface="Calibri"/>
                <a:cs typeface="Calibri"/>
              </a:rPr>
              <a:t>(novedad)</a:t>
            </a:r>
            <a:br>
              <a:rPr lang="es-MX" altLang="es-MX" sz="3200" b="0" dirty="0">
                <a:latin typeface="Calibri" panose="020F0502020204030204" pitchFamily="34" charset="0"/>
              </a:rPr>
            </a:br>
            <a:r>
              <a:rPr lang="es-MX" altLang="es-MX" sz="3200" b="0" dirty="0">
                <a:latin typeface="Calibri"/>
                <a:cs typeface="Calibri"/>
              </a:rPr>
              <a:t>2005-09	</a:t>
            </a:r>
            <a:r>
              <a:rPr lang="es-MX" altLang="es-MX" sz="3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Gran coalición</a:t>
            </a:r>
            <a:r>
              <a:rPr lang="es-MX" altLang="es-MX" sz="3200" b="0" dirty="0">
                <a:latin typeface="Calibri"/>
                <a:cs typeface="Calibri"/>
              </a:rPr>
              <a:t>	(anómala)</a:t>
            </a:r>
            <a:br>
              <a:rPr lang="es-MX" altLang="es-MX" sz="3200" b="0" dirty="0">
                <a:latin typeface="Calibri" panose="020F0502020204030204" pitchFamily="34" charset="0"/>
              </a:rPr>
            </a:br>
            <a:r>
              <a:rPr lang="es-MX" altLang="es-MX" sz="3200" b="0" dirty="0">
                <a:latin typeface="Calibri"/>
                <a:cs typeface="Calibri"/>
              </a:rPr>
              <a:t>2009-13	CDU-CSU/</a:t>
            </a:r>
            <a:r>
              <a:rPr lang="es-MX" altLang="es-MX" sz="3200" b="0" dirty="0">
                <a:solidFill>
                  <a:srgbClr val="FFC000"/>
                </a:solidFill>
                <a:latin typeface="Calibri"/>
                <a:cs typeface="Calibri"/>
              </a:rPr>
              <a:t>FDP</a:t>
            </a:r>
            <a:r>
              <a:rPr lang="es-MX" altLang="es-MX" sz="3200" b="0" dirty="0">
                <a:latin typeface="Calibri"/>
                <a:cs typeface="Calibri"/>
              </a:rPr>
              <a:t>	(estándar)</a:t>
            </a:r>
            <a:br>
              <a:rPr lang="es-MX" altLang="es-MX" sz="3200" b="0" dirty="0">
                <a:latin typeface="Calibri" panose="020F0502020204030204" pitchFamily="34" charset="0"/>
              </a:rPr>
            </a:br>
            <a:r>
              <a:rPr lang="es-MX" altLang="es-MX" sz="3200" b="0" dirty="0">
                <a:latin typeface="Calibri"/>
                <a:cs typeface="Calibri"/>
              </a:rPr>
              <a:t>2013-17	</a:t>
            </a:r>
            <a:r>
              <a:rPr lang="es-MX" altLang="es-MX" sz="3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Gran coalición</a:t>
            </a:r>
            <a:r>
              <a:rPr lang="es-MX" altLang="es-MX" sz="3200" b="0" dirty="0">
                <a:latin typeface="Calibri"/>
                <a:cs typeface="Calibri"/>
              </a:rPr>
              <a:t>	(anómala)</a:t>
            </a:r>
            <a:br>
              <a:rPr lang="es-MX" altLang="es-MX" sz="3200" b="0" dirty="0">
                <a:latin typeface="Calibri" panose="020F0502020204030204" pitchFamily="34" charset="0"/>
              </a:rPr>
            </a:br>
            <a:r>
              <a:rPr lang="es-MX" altLang="es-MX" sz="3200" b="0" dirty="0">
                <a:latin typeface="Calibri"/>
                <a:cs typeface="Calibri"/>
              </a:rPr>
              <a:t>2017-21 </a:t>
            </a:r>
            <a:r>
              <a:rPr lang="es-MX" altLang="es-MX" sz="3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Gran coalición</a:t>
            </a:r>
            <a:r>
              <a:rPr lang="es-MX" altLang="es-MX" sz="3200" b="0" dirty="0">
                <a:latin typeface="Calibri"/>
                <a:cs typeface="Calibri"/>
              </a:rPr>
              <a:t>	(anómala)</a:t>
            </a:r>
            <a:br>
              <a:rPr lang="es-MX" altLang="es-MX" sz="3200" b="0" dirty="0">
                <a:latin typeface="Calibri"/>
                <a:cs typeface="Calibri"/>
              </a:rPr>
            </a:br>
            <a:r>
              <a:rPr lang="es-MX" altLang="es-MX" sz="3200" b="0" dirty="0">
                <a:latin typeface="Calibri"/>
                <a:cs typeface="Calibri"/>
              </a:rPr>
              <a:t>2021-?    </a:t>
            </a:r>
            <a:r>
              <a:rPr lang="es-MX" altLang="es-MX" sz="3200" b="0" dirty="0">
                <a:solidFill>
                  <a:srgbClr val="FF0066"/>
                </a:solidFill>
                <a:latin typeface="Calibri"/>
                <a:cs typeface="Calibri"/>
              </a:rPr>
              <a:t>SPD</a:t>
            </a:r>
            <a:r>
              <a:rPr lang="es-MX" altLang="es-MX" sz="3200" b="0" dirty="0">
                <a:latin typeface="Calibri"/>
                <a:cs typeface="Calibri"/>
              </a:rPr>
              <a:t>/</a:t>
            </a:r>
            <a:r>
              <a:rPr lang="es-MX" altLang="es-MX" sz="3200" b="0" dirty="0">
                <a:solidFill>
                  <a:srgbClr val="FFC000"/>
                </a:solidFill>
                <a:latin typeface="Calibri"/>
                <a:cs typeface="Calibri"/>
              </a:rPr>
              <a:t>FDP</a:t>
            </a:r>
            <a:r>
              <a:rPr lang="es-MX" sz="3200" b="0" dirty="0">
                <a:latin typeface="Calibri"/>
                <a:cs typeface="Calibri"/>
              </a:rPr>
              <a:t>/</a:t>
            </a:r>
            <a:r>
              <a:rPr lang="es-MX" sz="3200" b="0" dirty="0" err="1">
                <a:solidFill>
                  <a:srgbClr val="00B050"/>
                </a:solidFill>
                <a:latin typeface="Calibri"/>
                <a:cs typeface="Calibri"/>
              </a:rPr>
              <a:t>Grüne</a:t>
            </a:r>
            <a:r>
              <a:rPr lang="es-MX" altLang="es-MX" sz="3200" b="0" dirty="0">
                <a:solidFill>
                  <a:srgbClr val="FFC000"/>
                </a:solidFill>
                <a:latin typeface="Calibri"/>
                <a:cs typeface="Calibri"/>
              </a:rPr>
              <a:t>     </a:t>
            </a:r>
            <a:r>
              <a:rPr lang="es-MX" altLang="es-MX" sz="3200" b="0" dirty="0">
                <a:latin typeface="Calibri"/>
                <a:cs typeface="Calibri"/>
              </a:rPr>
              <a:t>(novedad)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3ABC2F11-6DB7-46AF-8314-AFADBCB23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120775"/>
            <a:ext cx="6248400" cy="528002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Text Box 2">
            <a:extLst>
              <a:ext uri="{FF2B5EF4-FFF2-40B4-BE49-F238E27FC236}">
                <a16:creationId xmlns:a16="http://schemas.microsoft.com/office/drawing/2014/main" id="{A683EC5F-1201-49E5-9A5D-D20EA111F7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04800"/>
            <a:ext cx="71564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Aliarse no es todo miel sobre hojuelas</a:t>
            </a:r>
            <a:endParaRPr lang="es-ES" altLang="es-MX" sz="32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>
            <a:extLst>
              <a:ext uri="{FF2B5EF4-FFF2-40B4-BE49-F238E27FC236}">
                <a16:creationId xmlns:a16="http://schemas.microsoft.com/office/drawing/2014/main" id="{521F9DC4-57E6-4956-BC0B-E47017377D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5525" y="304800"/>
            <a:ext cx="7086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República Federal Alemana (RFA)</a:t>
            </a:r>
          </a:p>
        </p:txBody>
      </p:sp>
      <p:sp>
        <p:nvSpPr>
          <p:cNvPr id="24580" name="Text Box 4">
            <a:extLst>
              <a:ext uri="{FF2B5EF4-FFF2-40B4-BE49-F238E27FC236}">
                <a16:creationId xmlns:a16="http://schemas.microsoft.com/office/drawing/2014/main" id="{32D13897-B293-4232-89BA-FFF9E531D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295400"/>
            <a:ext cx="7807325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 Más poblada de Europa (83M hab.)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 4</a:t>
            </a:r>
            <a:r>
              <a:rPr lang="es-MX" altLang="es-MX" sz="3200" b="0" u="sng" baseline="30000" dirty="0">
                <a:latin typeface="Calibri"/>
                <a:cs typeface="Calibri"/>
              </a:rPr>
              <a:t>a</a:t>
            </a:r>
            <a:r>
              <a:rPr lang="es-MX" altLang="es-MX" sz="3200" b="0" dirty="0">
                <a:latin typeface="Calibri"/>
                <a:cs typeface="Calibri"/>
              </a:rPr>
              <a:t> eco. mundial, </a:t>
            </a:r>
            <a:r>
              <a:rPr lang="es-MX" altLang="es-MX" sz="3200" b="0" dirty="0" err="1">
                <a:latin typeface="Calibri"/>
                <a:cs typeface="Calibri"/>
              </a:rPr>
              <a:t>contracíclica</a:t>
            </a:r>
            <a:r>
              <a:rPr lang="es-MX" altLang="es-MX" sz="3200" b="0" dirty="0">
                <a:latin typeface="Calibri"/>
                <a:cs typeface="Calibri"/>
              </a:rPr>
              <a:t> 1990s-2010s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 Nación "nueva", líder titubeante de Europa</a:t>
            </a:r>
            <a:endParaRPr lang="es-ES" altLang="es-MX" sz="3200" b="0" dirty="0">
              <a:latin typeface="Calibri" panose="020F0502020204030204" pitchFamily="34" charset="0"/>
            </a:endParaRPr>
          </a:p>
        </p:txBody>
      </p:sp>
      <p:pic>
        <p:nvPicPr>
          <p:cNvPr id="3076" name="Picture 8">
            <a:extLst>
              <a:ext uri="{FF2B5EF4-FFF2-40B4-BE49-F238E27FC236}">
                <a16:creationId xmlns:a16="http://schemas.microsoft.com/office/drawing/2014/main" id="{539077BA-2854-4A63-BEC7-4F3F270B4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435350"/>
            <a:ext cx="5264150" cy="311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>
            <a:extLst>
              <a:ext uri="{FF2B5EF4-FFF2-40B4-BE49-F238E27FC236}">
                <a16:creationId xmlns:a16="http://schemas.microsoft.com/office/drawing/2014/main" id="{CE6847DB-811C-20F5-EC9D-253F1E3522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 dirty="0">
                <a:solidFill>
                  <a:schemeClr val="tx2"/>
                </a:solidFill>
                <a:latin typeface="Calibri"/>
                <a:cs typeface="Calibri"/>
              </a:rPr>
              <a:t>El legado de Angela Merkel</a:t>
            </a:r>
            <a:endParaRPr lang="es-ES" altLang="es-MX" sz="3200" b="0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4F9CB006-B743-04EB-2D3E-A63FABE851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95400"/>
            <a:ext cx="5021856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 dirty="0">
                <a:latin typeface="Calibri"/>
                <a:cs typeface="Calibri"/>
              </a:rPr>
              <a:t>16 años en el poder, tres </a:t>
            </a:r>
            <a:r>
              <a:rPr lang="es-MX" altLang="es-MX" sz="3200" b="0" i="1" dirty="0" err="1">
                <a:latin typeface="Calibri"/>
                <a:cs typeface="Calibri"/>
              </a:rPr>
              <a:t>grand</a:t>
            </a:r>
            <a:r>
              <a:rPr lang="es-MX" altLang="es-MX" sz="3200" b="0" i="1" dirty="0">
                <a:latin typeface="Calibri"/>
                <a:cs typeface="Calibri"/>
              </a:rPr>
              <a:t> </a:t>
            </a:r>
            <a:r>
              <a:rPr lang="es-MX" altLang="es-MX" sz="3200" b="0" i="1" dirty="0" err="1">
                <a:latin typeface="Calibri"/>
                <a:cs typeface="Calibri"/>
              </a:rPr>
              <a:t>coalitions</a:t>
            </a:r>
            <a:r>
              <a:rPr lang="es-MX" altLang="es-MX" sz="3200" b="0" dirty="0">
                <a:latin typeface="Calibri"/>
                <a:cs typeface="Calibri"/>
              </a:rPr>
              <a:t> </a:t>
            </a:r>
            <a:br>
              <a:rPr lang="es-MX" altLang="es-MX" sz="3200" b="0" dirty="0">
                <a:latin typeface="Calibri"/>
                <a:cs typeface="Calibri"/>
              </a:rPr>
            </a:br>
            <a:r>
              <a:rPr lang="es-MX" altLang="es-MX" sz="3200" b="0" dirty="0" err="1">
                <a:latin typeface="Calibri"/>
                <a:cs typeface="Calibri"/>
              </a:rPr>
              <a:t>Dem.Cris</a:t>
            </a:r>
            <a:r>
              <a:rPr lang="es-MX" altLang="es-MX" sz="3200" b="0" dirty="0">
                <a:latin typeface="Calibri"/>
                <a:cs typeface="Calibri"/>
              </a:rPr>
              <a:t> + </a:t>
            </a:r>
            <a:r>
              <a:rPr lang="es-MX" altLang="es-MX" sz="3200" b="0" dirty="0" err="1">
                <a:latin typeface="Calibri"/>
                <a:cs typeface="Calibri"/>
              </a:rPr>
              <a:t>Soc.Dem</a:t>
            </a:r>
            <a:endParaRPr lang="es-MX" altLang="es-MX" sz="3200" b="0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n 6" descr="Escala de tiempo&#10;&#10;Descripción generada automáticamente">
            <a:extLst>
              <a:ext uri="{FF2B5EF4-FFF2-40B4-BE49-F238E27FC236}">
                <a16:creationId xmlns:a16="http://schemas.microsoft.com/office/drawing/2014/main" id="{EA50C8E6-F328-BFF9-E079-78B607E94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912" y="1228381"/>
            <a:ext cx="3424629" cy="516140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F2BE7BE-4D56-0253-CBF9-66AA4E3AE8DF}"/>
              </a:ext>
            </a:extLst>
          </p:cNvPr>
          <p:cNvSpPr txBox="1"/>
          <p:nvPr/>
        </p:nvSpPr>
        <p:spPr>
          <a:xfrm>
            <a:off x="6147412" y="6367749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0" dirty="0">
                <a:latin typeface="Calibri"/>
                <a:cs typeface="Times New Roman"/>
              </a:rPr>
              <a:t>De </a:t>
            </a:r>
            <a:r>
              <a:rPr lang="en-US" b="0" dirty="0" err="1">
                <a:latin typeface="Calibri"/>
                <a:cs typeface="Times New Roman"/>
              </a:rPr>
              <a:t>wikipedia</a:t>
            </a:r>
            <a:endParaRPr lang="en-US" b="0" dirty="0">
              <a:latin typeface="Calibri"/>
              <a:cs typeface="Times New Roman"/>
            </a:endParaRP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0AC50A87-C3C2-8BFC-C0E2-AFA2765A63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817" y="3124200"/>
            <a:ext cx="5021856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 dirty="0">
                <a:latin typeface="Calibri"/>
                <a:cs typeface="Calibri"/>
              </a:rPr>
              <a:t>Escala económica + aislacionismo USA = ¿Líder del Mundo Libre?</a:t>
            </a:r>
          </a:p>
          <a:p>
            <a:pPr algn="l"/>
            <a:endParaRPr lang="es-MX" sz="3200" b="0" dirty="0">
              <a:latin typeface="Calibri"/>
              <a:cs typeface="Calibri"/>
            </a:endParaRPr>
          </a:p>
          <a:p>
            <a:pPr algn="l"/>
            <a:r>
              <a:rPr lang="es-MX" sz="3200" b="0" dirty="0">
                <a:latin typeface="Calibri"/>
                <a:cs typeface="Calibri"/>
              </a:rPr>
              <a:t>Dudas razonables...</a:t>
            </a:r>
          </a:p>
        </p:txBody>
      </p:sp>
    </p:spTree>
    <p:extLst>
      <p:ext uri="{BB962C8B-B14F-4D97-AF65-F5344CB8AC3E}">
        <p14:creationId xmlns:p14="http://schemas.microsoft.com/office/powerpoint/2010/main" val="398922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>
            <a:extLst>
              <a:ext uri="{FF2B5EF4-FFF2-40B4-BE49-F238E27FC236}">
                <a16:creationId xmlns:a16="http://schemas.microsoft.com/office/drawing/2014/main" id="{CE6847DB-811C-20F5-EC9D-253F1E3522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MX" altLang="es-MX" sz="3200" b="0" dirty="0">
                <a:solidFill>
                  <a:schemeClr val="tx2"/>
                </a:solidFill>
                <a:latin typeface="Calibri"/>
                <a:cs typeface="Calibri"/>
              </a:rPr>
              <a:t>Falta de liderazgo de Merkel</a:t>
            </a:r>
            <a:endParaRPr lang="es-ES" dirty="0">
              <a:solidFill>
                <a:schemeClr val="tx2"/>
              </a:solidFill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4F9CB006-B743-04EB-2D3E-A63FABE851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814072"/>
            <a:ext cx="8315899" cy="4278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457200" indent="-457200" algn="l" eaLnBrk="1" hangingPunct="1">
              <a:spcBef>
                <a:spcPct val="50000"/>
              </a:spcBef>
              <a:buFont typeface="Arial"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Crisis del euro 2008 -&gt; euroescepticismo </a:t>
            </a:r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Mantuvo el pacifismo alemán</a:t>
            </a:r>
            <a:endParaRPr lang="es-MX" dirty="0"/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Fin a energía nuclear, lentitud energías limpias</a:t>
            </a:r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b="0" dirty="0" err="1">
                <a:latin typeface="Calibri"/>
                <a:cs typeface="Calibri"/>
              </a:rPr>
              <a:t>NordStream</a:t>
            </a:r>
            <a:r>
              <a:rPr lang="es-MX" altLang="es-MX" sz="3200" b="0" dirty="0">
                <a:latin typeface="Calibri"/>
                <a:cs typeface="Calibri"/>
              </a:rPr>
              <a:t> II -&gt; dependencia de gas ruso</a:t>
            </a:r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Dio alas a Putin (</a:t>
            </a:r>
            <a:r>
              <a:rPr lang="es-MX" altLang="es-MX" sz="3200" b="0" i="1" dirty="0" err="1">
                <a:latin typeface="Calibri"/>
                <a:cs typeface="Calibri"/>
              </a:rPr>
              <a:t>Ostpolitik</a:t>
            </a:r>
            <a:r>
              <a:rPr lang="es-MX" altLang="es-MX" sz="3200" b="0" dirty="0">
                <a:latin typeface="Calibri"/>
                <a:cs typeface="Calibri"/>
              </a:rPr>
              <a:t>)</a:t>
            </a:r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endParaRPr lang="es-MX" altLang="es-MX" sz="3200" b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1021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>
            <a:extLst>
              <a:ext uri="{FF2B5EF4-FFF2-40B4-BE49-F238E27FC236}">
                <a16:creationId xmlns:a16="http://schemas.microsoft.com/office/drawing/2014/main" id="{CE6847DB-811C-20F5-EC9D-253F1E3522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MX" altLang="es-MX" sz="3200" b="0" dirty="0">
                <a:solidFill>
                  <a:schemeClr val="tx2"/>
                </a:solidFill>
                <a:latin typeface="Calibri"/>
                <a:cs typeface="Calibri"/>
              </a:rPr>
              <a:t>El </a:t>
            </a:r>
            <a:r>
              <a:rPr lang="es-MX" altLang="es-MX" sz="3200" b="0" i="1" dirty="0" err="1">
                <a:solidFill>
                  <a:schemeClr val="tx2"/>
                </a:solidFill>
                <a:latin typeface="Calibri"/>
                <a:cs typeface="Calibri"/>
              </a:rPr>
              <a:t>Zeitenwende</a:t>
            </a:r>
            <a:r>
              <a:rPr lang="es-MX" altLang="es-MX" sz="3200" b="0" dirty="0">
                <a:solidFill>
                  <a:schemeClr val="tx2"/>
                </a:solidFill>
                <a:latin typeface="Calibri"/>
                <a:cs typeface="Calibri"/>
              </a:rPr>
              <a:t> de </a:t>
            </a:r>
            <a:r>
              <a:rPr lang="es-MX" altLang="es-MX" sz="3200" b="0" dirty="0" err="1">
                <a:solidFill>
                  <a:schemeClr val="tx2"/>
                </a:solidFill>
                <a:latin typeface="Calibri"/>
                <a:cs typeface="Calibri"/>
              </a:rPr>
              <a:t>Scholtz</a:t>
            </a:r>
            <a:endParaRPr lang="es-ES" dirty="0" err="1">
              <a:solidFill>
                <a:schemeClr val="tx2"/>
              </a:solidFill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4F9CB006-B743-04EB-2D3E-A63FABE851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95400"/>
            <a:ext cx="8315899" cy="477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 dirty="0">
                <a:latin typeface="Calibri"/>
                <a:cs typeface="Calibri"/>
              </a:rPr>
              <a:t>Presupuesto 2022</a:t>
            </a:r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100MM euros para fuerzas armadas</a:t>
            </a:r>
            <a:endParaRPr lang="es-MX" dirty="0"/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Cumplir meta (OTAN) </a:t>
            </a:r>
            <a:r>
              <a:rPr lang="es-MX" sz="3200" b="0">
                <a:latin typeface="Calibri"/>
                <a:cs typeface="Calibri"/>
              </a:rPr>
              <a:t>defensa = </a:t>
            </a:r>
            <a:r>
              <a:rPr lang="es-MX" altLang="es-MX" sz="3200" b="0" dirty="0">
                <a:latin typeface="Calibri"/>
                <a:cs typeface="Calibri"/>
              </a:rPr>
              <a:t>2% PNB</a:t>
            </a:r>
          </a:p>
          <a:p>
            <a:pPr marL="1200150" lvl="1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b="0" i="1" dirty="0" err="1">
                <a:latin typeface="Calibri"/>
                <a:cs typeface="Calibri"/>
              </a:rPr>
              <a:t>Sunset</a:t>
            </a:r>
            <a:r>
              <a:rPr lang="es-MX" altLang="es-MX" sz="3200" b="0" i="1" dirty="0">
                <a:latin typeface="Calibri"/>
                <a:cs typeface="Calibri"/>
              </a:rPr>
              <a:t> </a:t>
            </a:r>
            <a:r>
              <a:rPr lang="es-MX" altLang="es-MX" sz="3200" b="0" i="1" dirty="0" err="1">
                <a:latin typeface="Calibri"/>
                <a:cs typeface="Calibri"/>
              </a:rPr>
              <a:t>clause</a:t>
            </a:r>
            <a:r>
              <a:rPr lang="es-MX" altLang="es-MX" sz="3200" b="0" dirty="0">
                <a:latin typeface="Calibri"/>
                <a:cs typeface="Calibri"/>
              </a:rPr>
              <a:t> vs flujo permanente</a:t>
            </a:r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Puertos para gas LP a velocidad </a:t>
            </a:r>
            <a:r>
              <a:rPr lang="es-MX" altLang="es-MX" sz="3200" b="0" dirty="0" err="1">
                <a:latin typeface="Calibri"/>
                <a:cs typeface="Calibri"/>
              </a:rPr>
              <a:t>express</a:t>
            </a:r>
            <a:endParaRPr lang="es-MX" altLang="es-MX" sz="3200" b="0" dirty="0">
              <a:latin typeface="Calibri"/>
              <a:cs typeface="Calibri"/>
            </a:endParaRPr>
          </a:p>
          <a:p>
            <a:pPr>
              <a:spcBef>
                <a:spcPct val="50000"/>
              </a:spcBef>
            </a:pPr>
            <a:r>
              <a:rPr lang="es-MX" altLang="es-MX" sz="3200" b="0" dirty="0">
                <a:latin typeface="Calibri"/>
                <a:cs typeface="Calibri"/>
              </a:rPr>
              <a:t>La guerra del Kremlin los ha aterrorizado</a:t>
            </a:r>
            <a:br>
              <a:rPr lang="es-MX" altLang="es-MX" sz="3200" b="0" dirty="0">
                <a:latin typeface="Calibri"/>
                <a:cs typeface="Calibri"/>
              </a:rPr>
            </a:br>
            <a:r>
              <a:rPr lang="es-MX" altLang="es-MX" sz="3200" b="0" dirty="0">
                <a:latin typeface="Calibri"/>
                <a:cs typeface="Calibri"/>
              </a:rPr>
              <a:t>falta que esto se sostenga</a:t>
            </a:r>
          </a:p>
        </p:txBody>
      </p:sp>
    </p:spTree>
    <p:extLst>
      <p:ext uri="{BB962C8B-B14F-4D97-AF65-F5344CB8AC3E}">
        <p14:creationId xmlns:p14="http://schemas.microsoft.com/office/powerpoint/2010/main" val="1244485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>
            <a:extLst>
              <a:ext uri="{FF2B5EF4-FFF2-40B4-BE49-F238E27FC236}">
                <a16:creationId xmlns:a16="http://schemas.microsoft.com/office/drawing/2014/main" id="{613F3D50-3483-4C1D-ACE1-A01D91D555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La “Ley Básica” (5)</a:t>
            </a:r>
            <a:endParaRPr lang="es-ES" altLang="es-MX" sz="32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28675" name="Text Box 3">
            <a:extLst>
              <a:ext uri="{FF2B5EF4-FFF2-40B4-BE49-F238E27FC236}">
                <a16:creationId xmlns:a16="http://schemas.microsoft.com/office/drawing/2014/main" id="{2140E3C5-FC49-4D60-8A97-20CFFF9907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960438"/>
            <a:ext cx="8077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El Bundestag: hasta 1949, la asamblea nunca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gobernó directamente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32772" name="Text Box 4">
            <a:extLst>
              <a:ext uri="{FF2B5EF4-FFF2-40B4-BE49-F238E27FC236}">
                <a16:creationId xmlns:a16="http://schemas.microsoft.com/office/drawing/2014/main" id="{E1CEA4CA-73FC-4853-9A0B-387800E1F0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105400"/>
            <a:ext cx="83820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</a:t>
            </a:r>
            <a:r>
              <a:rPr lang="es-MX" altLang="es-MX" sz="3200">
                <a:latin typeface="Calibri" panose="020F0502020204030204" pitchFamily="34" charset="0"/>
              </a:rPr>
              <a:t>620-660</a:t>
            </a:r>
            <a:r>
              <a:rPr lang="es-MX" altLang="es-MX" sz="3200" b="0">
                <a:latin typeface="Calibri" panose="020F0502020204030204" pitchFamily="34" charset="0"/>
              </a:rPr>
              <a:t> miembros (varía para garantizar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proporcionalidad), el más grande de los   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parlamentos democráticos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pic>
        <p:nvPicPr>
          <p:cNvPr id="28677" name="Picture 7">
            <a:extLst>
              <a:ext uri="{FF2B5EF4-FFF2-40B4-BE49-F238E27FC236}">
                <a16:creationId xmlns:a16="http://schemas.microsoft.com/office/drawing/2014/main" id="{9BE75CB9-C0A1-4111-AD3B-EA6130DAA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108200"/>
            <a:ext cx="6553200" cy="292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Picture 6">
            <a:extLst>
              <a:ext uri="{FF2B5EF4-FFF2-40B4-BE49-F238E27FC236}">
                <a16:creationId xmlns:a16="http://schemas.microsoft.com/office/drawing/2014/main" id="{9E538CAA-19AA-47BB-8134-0B644D738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75" y="1257300"/>
            <a:ext cx="565785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2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>
            <a:extLst>
              <a:ext uri="{FF2B5EF4-FFF2-40B4-BE49-F238E27FC236}">
                <a16:creationId xmlns:a16="http://schemas.microsoft.com/office/drawing/2014/main" id="{D38A785E-D14E-4A84-BF3E-BF34E543B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La “Ley Básica” (6)</a:t>
            </a:r>
            <a:endParaRPr lang="es-ES" altLang="es-MX" sz="32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29699" name="Text Box 3">
            <a:extLst>
              <a:ext uri="{FF2B5EF4-FFF2-40B4-BE49-F238E27FC236}">
                <a16:creationId xmlns:a16="http://schemas.microsoft.com/office/drawing/2014/main" id="{263B29EE-FF44-4A4C-B922-B5D66E33F3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95400"/>
            <a:ext cx="838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 La ley electoral: “</a:t>
            </a:r>
            <a:r>
              <a:rPr lang="es-MX" altLang="es-MX" sz="3200" b="0" i="1">
                <a:latin typeface="Calibri" panose="020F0502020204030204" pitchFamily="34" charset="0"/>
              </a:rPr>
              <a:t>mixed-member proportional</a:t>
            </a:r>
            <a:r>
              <a:rPr lang="es-MX" altLang="es-MX" sz="3200" b="0">
                <a:latin typeface="Calibri" panose="020F0502020204030204" pitchFamily="34" charset="0"/>
              </a:rPr>
              <a:t>”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03428" name="Text Box 4">
            <a:extLst>
              <a:ext uri="{FF2B5EF4-FFF2-40B4-BE49-F238E27FC236}">
                <a16:creationId xmlns:a16="http://schemas.microsoft.com/office/drawing/2014/main" id="{F632142E-A898-4BE8-9391-E6064EDA0C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981200"/>
            <a:ext cx="838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Distritos uninominales con compensación RP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03429" name="Text Box 5">
            <a:extLst>
              <a:ext uri="{FF2B5EF4-FFF2-40B4-BE49-F238E27FC236}">
                <a16:creationId xmlns:a16="http://schemas.microsoft.com/office/drawing/2014/main" id="{337BD827-EB09-4CB2-8CE1-0CBE9CF78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800600"/>
            <a:ext cx="838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Umbral 5% para RP (ó 3+ victorias uninom.)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03430" name="Text Box 6">
            <a:extLst>
              <a:ext uri="{FF2B5EF4-FFF2-40B4-BE49-F238E27FC236}">
                <a16:creationId xmlns:a16="http://schemas.microsoft.com/office/drawing/2014/main" id="{36CB1D7F-D879-43EF-B9A7-380FF8313A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597988"/>
            <a:ext cx="8382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 Elector tiene dos votos </a:t>
            </a:r>
            <a:br>
              <a:rPr lang="es-MX" altLang="es-MX" sz="3200" b="0" dirty="0">
                <a:latin typeface="Calibri"/>
                <a:cs typeface="Calibri"/>
              </a:rPr>
            </a:br>
            <a:r>
              <a:rPr lang="es-MX" altLang="es-MX" sz="3200" b="0" dirty="0">
                <a:latin typeface="Calibri"/>
                <a:cs typeface="Calibri"/>
              </a:rPr>
              <a:t>   (1) para un candidato en el distrito</a:t>
            </a:r>
            <a:br>
              <a:rPr lang="es-MX" altLang="es-MX" sz="3200" b="0" dirty="0">
                <a:latin typeface="Calibri"/>
                <a:cs typeface="Calibri"/>
              </a:rPr>
            </a:br>
            <a:r>
              <a:rPr lang="es-MX" altLang="es-MX" sz="3200" b="0" dirty="0">
                <a:latin typeface="Calibri"/>
                <a:cs typeface="Calibri"/>
              </a:rPr>
              <a:t>   (2) para la lista de un partido en el </a:t>
            </a:r>
            <a:r>
              <a:rPr lang="es-MX" altLang="es-MX" sz="3200" b="0" i="1" dirty="0" err="1">
                <a:latin typeface="Calibri"/>
                <a:cs typeface="Calibri"/>
              </a:rPr>
              <a:t>Land</a:t>
            </a:r>
            <a:endParaRPr lang="es-MX" altLang="es-MX" sz="3200" b="0" dirty="0" err="1">
              <a:latin typeface="Calibri"/>
              <a:cs typeface="Calibri"/>
            </a:endParaRPr>
          </a:p>
        </p:txBody>
      </p:sp>
      <p:sp>
        <p:nvSpPr>
          <p:cNvPr id="103431" name="Text Box 7">
            <a:extLst>
              <a:ext uri="{FF2B5EF4-FFF2-40B4-BE49-F238E27FC236}">
                <a16:creationId xmlns:a16="http://schemas.microsoft.com/office/drawing/2014/main" id="{EF47EFF4-FC7F-4FD1-8BF9-7C52666FF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263" y="5562600"/>
            <a:ext cx="8382000" cy="10668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Ha inspirado reformas en Rusia (92), Italia (93), Nueza Zelandia (93) y Japón (94)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03432" name="Text Box 8">
            <a:extLst>
              <a:ext uri="{FF2B5EF4-FFF2-40B4-BE49-F238E27FC236}">
                <a16:creationId xmlns:a16="http://schemas.microsoft.com/office/drawing/2014/main" id="{AA72B51E-A4B7-4D6C-8C1D-ADB0D974D9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4205288"/>
            <a:ext cx="2819400" cy="457200"/>
          </a:xfrm>
          <a:prstGeom prst="rect">
            <a:avLst/>
          </a:prstGeom>
          <a:solidFill>
            <a:srgbClr val="7777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b="0">
                <a:solidFill>
                  <a:srgbClr val="FFCC66"/>
                </a:solidFill>
                <a:latin typeface="Calibri" panose="020F0502020204030204" pitchFamily="34" charset="0"/>
              </a:rPr>
              <a:t>Muy proporcional</a:t>
            </a:r>
            <a:endParaRPr lang="es-ES" altLang="es-MX" b="0">
              <a:solidFill>
                <a:srgbClr val="FFCC66"/>
              </a:solidFill>
              <a:latin typeface="Calibri" panose="020F0502020204030204" pitchFamily="34" charset="0"/>
            </a:endParaRPr>
          </a:p>
        </p:txBody>
      </p:sp>
      <p:sp>
        <p:nvSpPr>
          <p:cNvPr id="103433" name="AutoShape 9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0736D33E-1275-426C-8437-6CC6F8C5E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4225925"/>
            <a:ext cx="762000" cy="381000"/>
          </a:xfrm>
          <a:prstGeom prst="actionButtonBlank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03434" name="Line 10">
            <a:extLst>
              <a:ext uri="{FF2B5EF4-FFF2-40B4-BE49-F238E27FC236}">
                <a16:creationId xmlns:a16="http://schemas.microsoft.com/office/drawing/2014/main" id="{EC2A19D9-92DE-4566-9BA2-1866005CA817}"/>
              </a:ext>
            </a:extLst>
          </p:cNvPr>
          <p:cNvSpPr>
            <a:spLocks noChangeShapeType="1"/>
          </p:cNvSpPr>
          <p:nvPr/>
        </p:nvSpPr>
        <p:spPr bwMode="auto">
          <a:xfrm>
            <a:off x="3262313" y="4413250"/>
            <a:ext cx="533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1" grpId="0" animBg="1" autoUpdateAnimBg="0"/>
      <p:bldP spid="103432" grpId="0" animBg="1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Interfaz de usuario gráfica, Tabla&#10;&#10;Descripción generada automáticamente">
            <a:extLst>
              <a:ext uri="{FF2B5EF4-FFF2-40B4-BE49-F238E27FC236}">
                <a16:creationId xmlns:a16="http://schemas.microsoft.com/office/drawing/2014/main" id="{7E8BF0F6-EAF7-16DF-066B-8CD78DE23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877" y="64248"/>
            <a:ext cx="3538041" cy="672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3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1091">
            <a:extLst>
              <a:ext uri="{FF2B5EF4-FFF2-40B4-BE49-F238E27FC236}">
                <a16:creationId xmlns:a16="http://schemas.microsoft.com/office/drawing/2014/main" id="{ADBFB1CA-E485-4FBC-989E-596D6B8BD5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63" y="304800"/>
            <a:ext cx="7350125" cy="52387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 b="0">
                <a:solidFill>
                  <a:schemeClr val="tx2"/>
                </a:solidFill>
                <a:latin typeface="Calibri" panose="020F0502020204030204" pitchFamily="34" charset="0"/>
              </a:rPr>
              <a:t>Bundestag 1949-2017: mutación sist. partidos</a:t>
            </a:r>
            <a:endParaRPr lang="es-ES" altLang="es-MX" sz="28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137FDF4B-4577-4529-A315-B53BD6C561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086475"/>
            <a:ext cx="8382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MX" b="0">
                <a:latin typeface="Calibri" panose="020F0502020204030204" pitchFamily="34" charset="0"/>
              </a:rPr>
              <a:t>1 solo chico -&gt; se multiplican -&gt; crecen</a:t>
            </a:r>
            <a:endParaRPr lang="es-ES" altLang="es-MX" b="0" i="1">
              <a:latin typeface="Calibri" panose="020F0502020204030204" pitchFamily="34" charset="0"/>
            </a:endParaRPr>
          </a:p>
        </p:txBody>
      </p:sp>
      <p:pic>
        <p:nvPicPr>
          <p:cNvPr id="2" name="Imagen 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1F7B035-8538-8D6C-FF60-1AA3F2751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40" y="1113180"/>
            <a:ext cx="8571122" cy="49125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BE6FAC03-0311-4FDD-AF0D-359D3CA04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89075"/>
            <a:ext cx="7391400" cy="437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651" name="Text Box 1091">
            <a:extLst>
              <a:ext uri="{FF2B5EF4-FFF2-40B4-BE49-F238E27FC236}">
                <a16:creationId xmlns:a16="http://schemas.microsoft.com/office/drawing/2014/main" id="{E336B256-9898-4504-A712-A994B8D35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19113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 b="0">
                <a:solidFill>
                  <a:schemeClr val="tx2"/>
                </a:solidFill>
                <a:latin typeface="Calibri" panose="020F0502020204030204" pitchFamily="34" charset="0"/>
              </a:rPr>
              <a:t>Bundestag 2013-17</a:t>
            </a:r>
            <a:endParaRPr lang="es-ES" altLang="es-MX" sz="28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27652" name="AutoShape 5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A1D61668-CFD1-4503-A194-B0FB9CAB8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172200"/>
            <a:ext cx="3810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8">
            <a:extLst>
              <a:ext uri="{FF2B5EF4-FFF2-40B4-BE49-F238E27FC236}">
                <a16:creationId xmlns:a16="http://schemas.microsoft.com/office/drawing/2014/main" id="{57D876AF-A1EB-42B9-9D30-0DF119A0D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3251200"/>
            <a:ext cx="4114800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1728" name="Object 0">
            <a:extLst>
              <a:ext uri="{FF2B5EF4-FFF2-40B4-BE49-F238E27FC236}">
                <a16:creationId xmlns:a16="http://schemas.microsoft.com/office/drawing/2014/main" id="{5FAFBC13-62C5-4E24-ABCF-A66B827B7CF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6088" y="2819400"/>
          <a:ext cx="4214812" cy="354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620031" imgH="3086438" progId="Excel.Sheet.8">
                  <p:embed/>
                </p:oleObj>
              </mc:Choice>
              <mc:Fallback>
                <p:oleObj name="Worksheet" r:id="rId3" imgW="3620031" imgH="3086438" progId="Excel.Sheet.8">
                  <p:embed/>
                  <p:pic>
                    <p:nvPicPr>
                      <p:cNvPr id="201728" name="Object 0">
                        <a:extLst>
                          <a:ext uri="{FF2B5EF4-FFF2-40B4-BE49-F238E27FC236}">
                            <a16:creationId xmlns:a16="http://schemas.microsoft.com/office/drawing/2014/main" id="{5FAFBC13-62C5-4E24-ABCF-A66B827B7CF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088" y="2819400"/>
                        <a:ext cx="4214812" cy="3541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0227" name="Text Box 3">
            <a:extLst>
              <a:ext uri="{FF2B5EF4-FFF2-40B4-BE49-F238E27FC236}">
                <a16:creationId xmlns:a16="http://schemas.microsoft.com/office/drawing/2014/main" id="{BD00584B-6337-4886-8551-C688C600E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286000"/>
            <a:ext cx="86106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 dirty="0">
                <a:latin typeface="Calibri"/>
                <a:cs typeface="Calibri"/>
              </a:rPr>
              <a:t> Elección indirecta de miembros por el </a:t>
            </a:r>
            <a:r>
              <a:rPr lang="es-MX" altLang="es-MX" sz="2800" b="0" dirty="0" err="1">
                <a:latin typeface="Calibri"/>
                <a:cs typeface="Calibri"/>
              </a:rPr>
              <a:t>Landtag</a:t>
            </a:r>
            <a:r>
              <a:rPr lang="es-MX" altLang="es-MX" sz="2800" b="0" dirty="0">
                <a:latin typeface="Calibri"/>
                <a:cs typeface="Calibri"/>
              </a:rPr>
              <a:t> de </a:t>
            </a:r>
            <a:br>
              <a:rPr lang="es-MX" altLang="es-MX" sz="2800" b="0" dirty="0">
                <a:latin typeface="Calibri" panose="020F0502020204030204" pitchFamily="34" charset="0"/>
              </a:rPr>
            </a:br>
            <a:r>
              <a:rPr lang="es-MX" altLang="es-MX" sz="2800" b="0" dirty="0">
                <a:latin typeface="Calibri"/>
                <a:cs typeface="Calibri"/>
              </a:rPr>
              <a:t>                                                       cada estado </a:t>
            </a:r>
            <a:endParaRPr lang="es-ES" altLang="es-MX" sz="2800" b="0">
              <a:latin typeface="Calibri" panose="020F0502020204030204" pitchFamily="34" charset="0"/>
            </a:endParaRPr>
          </a:p>
        </p:txBody>
      </p:sp>
      <p:sp>
        <p:nvSpPr>
          <p:cNvPr id="180228" name="Text Box 4">
            <a:extLst>
              <a:ext uri="{FF2B5EF4-FFF2-40B4-BE49-F238E27FC236}">
                <a16:creationId xmlns:a16="http://schemas.microsoft.com/office/drawing/2014/main" id="{A5A6D630-CF94-4044-AC74-B7FB4C8867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3440926"/>
            <a:ext cx="3962400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 dirty="0">
                <a:latin typeface="Calibri"/>
                <a:cs typeface="Calibri"/>
              </a:rPr>
              <a:t> Aprueban leyes que afecten a los estados (1949 eran 10%, hoy 60%)</a:t>
            </a:r>
          </a:p>
          <a:p>
            <a:pPr algn="l">
              <a:spcBef>
                <a:spcPct val="50000"/>
              </a:spcBef>
              <a:buFont typeface="Arial"/>
              <a:buChar char="•"/>
            </a:pPr>
            <a:r>
              <a:rPr lang="es-MX" altLang="es-MX" sz="2800" b="0" dirty="0">
                <a:latin typeface="Calibri"/>
                <a:cs typeface="Calibri"/>
              </a:rPr>
              <a:t> s</a:t>
            </a:r>
            <a:r>
              <a:rPr lang="es-MX" sz="2800" b="0" dirty="0">
                <a:latin typeface="Calibri"/>
                <a:cs typeface="Calibri"/>
              </a:rPr>
              <a:t>u veto sobre lo demás lo puede superar el </a:t>
            </a:r>
            <a:r>
              <a:rPr lang="es-MX" sz="2800" b="0" i="1" dirty="0" err="1">
                <a:latin typeface="Calibri"/>
                <a:cs typeface="Calibri"/>
              </a:rPr>
              <a:t>Bundestag</a:t>
            </a:r>
            <a:r>
              <a:rPr lang="es-MX" sz="2800" b="0" dirty="0">
                <a:latin typeface="Calibri"/>
                <a:cs typeface="Calibri"/>
              </a:rPr>
              <a:t> por mayoría</a:t>
            </a:r>
            <a:endParaRPr lang="es-MX" altLang="es-MX" sz="2800" b="0" dirty="0">
              <a:latin typeface="Calibri"/>
              <a:cs typeface="Calibri"/>
            </a:endParaRPr>
          </a:p>
          <a:p>
            <a:pPr algn="l">
              <a:spcBef>
                <a:spcPct val="50000"/>
              </a:spcBef>
              <a:buFontTx/>
              <a:buChar char="•"/>
            </a:pPr>
            <a:endParaRPr lang="es-MX" altLang="es-MX" sz="2800" b="0">
              <a:latin typeface="Calibri" panose="020F0502020204030204" pitchFamily="34" charset="0"/>
              <a:cs typeface="Calibri"/>
            </a:endParaRPr>
          </a:p>
        </p:txBody>
      </p:sp>
      <p:sp>
        <p:nvSpPr>
          <p:cNvPr id="31750" name="Text Box 5">
            <a:extLst>
              <a:ext uri="{FF2B5EF4-FFF2-40B4-BE49-F238E27FC236}">
                <a16:creationId xmlns:a16="http://schemas.microsoft.com/office/drawing/2014/main" id="{DBE31797-F930-4FE2-8631-5D46D3844D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1650" y="304800"/>
            <a:ext cx="30543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La cámara alta</a:t>
            </a:r>
            <a:endParaRPr lang="es-ES" altLang="es-MX" sz="32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180230" name="Text Box 6">
            <a:extLst>
              <a:ext uri="{FF2B5EF4-FFF2-40B4-BE49-F238E27FC236}">
                <a16:creationId xmlns:a16="http://schemas.microsoft.com/office/drawing/2014/main" id="{B87F64CB-AC0F-4B70-BA55-0AF1575F2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219200"/>
            <a:ext cx="8382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 dirty="0">
                <a:latin typeface="Calibri"/>
                <a:cs typeface="Calibri"/>
              </a:rPr>
              <a:t> El </a:t>
            </a:r>
            <a:r>
              <a:rPr lang="es-MX" altLang="es-MX" sz="2800" b="0" i="1" dirty="0" err="1">
                <a:latin typeface="Calibri"/>
                <a:cs typeface="Calibri"/>
              </a:rPr>
              <a:t>Bundesrat</a:t>
            </a:r>
            <a:r>
              <a:rPr lang="es-MX" altLang="es-MX" sz="2800" b="0" dirty="0">
                <a:latin typeface="Calibri"/>
                <a:cs typeface="Calibri"/>
              </a:rPr>
              <a:t> representa a los </a:t>
            </a:r>
            <a:r>
              <a:rPr lang="es-MX" altLang="es-MX" sz="2800" b="0" i="1" dirty="0" err="1">
                <a:latin typeface="Calibri"/>
                <a:cs typeface="Calibri"/>
              </a:rPr>
              <a:t>Länder</a:t>
            </a:r>
            <a:r>
              <a:rPr lang="es-MX" altLang="es-MX" sz="2800" b="0" dirty="0">
                <a:latin typeface="Calibri"/>
                <a:cs typeface="Calibri"/>
              </a:rPr>
              <a:t>. Representación </a:t>
            </a:r>
            <a:br>
              <a:rPr lang="es-MX" altLang="es-MX" sz="2800" b="0" dirty="0">
                <a:latin typeface="Calibri" panose="020F0502020204030204" pitchFamily="34" charset="0"/>
              </a:rPr>
            </a:br>
            <a:r>
              <a:rPr lang="es-MX" altLang="es-MX" sz="2800" b="0" dirty="0">
                <a:latin typeface="Calibri"/>
                <a:cs typeface="Calibri"/>
              </a:rPr>
              <a:t>  ponderada por población reduce el </a:t>
            </a:r>
            <a:r>
              <a:rPr lang="es-MX" altLang="es-MX" sz="2800" b="0" i="1" dirty="0" err="1">
                <a:latin typeface="Calibri"/>
                <a:cs typeface="Calibri"/>
              </a:rPr>
              <a:t>malapportionment</a:t>
            </a:r>
            <a:endParaRPr lang="es-ES" altLang="es-MX" sz="2800" b="0" dirty="0" err="1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201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227" grpId="0" autoUpdateAnimBg="0"/>
      <p:bldP spid="180228" grpId="0" autoUpdateAnimBg="0"/>
      <p:bldP spid="180230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5">
            <a:extLst>
              <a:ext uri="{FF2B5EF4-FFF2-40B4-BE49-F238E27FC236}">
                <a16:creationId xmlns:a16="http://schemas.microsoft.com/office/drawing/2014/main" id="{B70FDCAC-33BF-4A09-9808-570A3A3118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975" y="304800"/>
            <a:ext cx="4457700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Gobierno dividido</a:t>
            </a:r>
            <a:endParaRPr lang="es-ES" altLang="es-MX" sz="32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 Box 6">
            <a:extLst>
              <a:ext uri="{FF2B5EF4-FFF2-40B4-BE49-F238E27FC236}">
                <a16:creationId xmlns:a16="http://schemas.microsoft.com/office/drawing/2014/main" id="{E256F255-B4D5-4428-B8AB-FD661BCBA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219200"/>
            <a:ext cx="8382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Calibri" panose="020F0502020204030204" pitchFamily="34" charset="0"/>
              </a:rPr>
              <a:t> Elecciones estatales semejan </a:t>
            </a:r>
            <a:r>
              <a:rPr lang="es-MX" altLang="es-MX" sz="2800" b="0" i="1">
                <a:latin typeface="Calibri" panose="020F0502020204030204" pitchFamily="34" charset="0"/>
              </a:rPr>
              <a:t>midterms</a:t>
            </a:r>
            <a:r>
              <a:rPr lang="es-MX" altLang="es-MX" sz="2800" b="0">
                <a:latin typeface="Calibri" panose="020F0502020204030204" pitchFamily="34" charset="0"/>
              </a:rPr>
              <a:t> en EE.UU.</a:t>
            </a:r>
            <a:endParaRPr lang="es-ES" altLang="es-MX" sz="2800" b="0">
              <a:latin typeface="Calibri" panose="020F0502020204030204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74501522-F42B-448C-80BB-3DABBFEF8E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825625"/>
            <a:ext cx="83820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Calibri" panose="020F0502020204030204" pitchFamily="34" charset="0"/>
              </a:rPr>
              <a:t> Que coalición gobernante pierda un estado conlleva </a:t>
            </a:r>
            <a:br>
              <a:rPr lang="es-MX" altLang="es-MX" sz="2800" b="0">
                <a:latin typeface="Calibri" panose="020F0502020204030204" pitchFamily="34" charset="0"/>
              </a:rPr>
            </a:br>
            <a:r>
              <a:rPr lang="es-MX" altLang="es-MX" sz="2800" b="0">
                <a:latin typeface="Calibri" panose="020F0502020204030204" pitchFamily="34" charset="0"/>
              </a:rPr>
              <a:t>   también perder escaños en cámara alta</a:t>
            </a:r>
            <a:endParaRPr lang="es-ES" altLang="es-MX" sz="2800" b="0">
              <a:latin typeface="Calibri" panose="020F0502020204030204" pitchFamily="34" charset="0"/>
            </a:endParaRPr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id="{EBFBA8B8-77DE-4F53-802A-67BDC8AA9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2835275"/>
            <a:ext cx="8382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 typeface="Arial"/>
              <a:buChar char="•"/>
            </a:pPr>
            <a:r>
              <a:rPr lang="es-MX" altLang="es-MX" sz="2800" b="0" dirty="0">
                <a:latin typeface="Calibri"/>
                <a:cs typeface="Calibri"/>
              </a:rPr>
              <a:t> La </a:t>
            </a:r>
            <a:r>
              <a:rPr lang="es-MX" altLang="es-MX" sz="2800" b="0" dirty="0" err="1">
                <a:latin typeface="Calibri"/>
                <a:cs typeface="Calibri"/>
              </a:rPr>
              <a:t>interpetación</a:t>
            </a:r>
            <a:r>
              <a:rPr lang="es-MX" altLang="es-MX" sz="2800" b="0" dirty="0">
                <a:latin typeface="Calibri"/>
                <a:cs typeface="Calibri"/>
              </a:rPr>
              <a:t> expansiva del rango de legislación que afecta a los </a:t>
            </a:r>
            <a:r>
              <a:rPr lang="es-MX" altLang="es-MX" sz="2800" b="0" dirty="0" err="1">
                <a:latin typeface="Calibri"/>
                <a:cs typeface="Calibri"/>
              </a:rPr>
              <a:t>Länder</a:t>
            </a:r>
            <a:r>
              <a:rPr lang="es-MX" altLang="es-MX" sz="2800" b="0" dirty="0">
                <a:latin typeface="Calibri"/>
                <a:cs typeface="Calibri"/>
              </a:rPr>
              <a:t> -&gt; frecuente veto absoluto </a:t>
            </a:r>
            <a:r>
              <a:rPr lang="es-MX" altLang="es-MX" sz="2800" b="0" dirty="0" err="1">
                <a:latin typeface="Calibri"/>
                <a:cs typeface="Calibri"/>
              </a:rPr>
              <a:t>Bundesrat</a:t>
            </a: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A9143FDE-26B6-4271-BEDA-66DD475264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4149725"/>
            <a:ext cx="8382000" cy="267765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s-ES" altLang="es-MX" sz="2800" dirty="0">
                <a:latin typeface="Calibri"/>
                <a:cs typeface="Calibri"/>
              </a:rPr>
              <a:t>En 2018:</a:t>
            </a:r>
          </a:p>
          <a:p>
            <a:pPr algn="l" eaLnBrk="1" hangingPunct="1">
              <a:spcBef>
                <a:spcPct val="50000"/>
              </a:spcBef>
              <a:defRPr/>
            </a:pPr>
            <a:r>
              <a:rPr lang="es-ES" altLang="es-MX" sz="2800" b="0" dirty="0">
                <a:latin typeface="Calibri"/>
                <a:cs typeface="Calibri"/>
              </a:rPr>
              <a:t>CSU tuvo su peor resultado histórico en Bavaria, SPD cayó a tercer sitio, Verdes ganaron 10% -&gt; </a:t>
            </a:r>
            <a:br>
              <a:rPr lang="es-ES" altLang="es-MX" sz="2800" b="0" dirty="0">
                <a:latin typeface="Calibri"/>
                <a:cs typeface="Calibri"/>
              </a:rPr>
            </a:br>
            <a:r>
              <a:rPr lang="es-ES" altLang="es-MX" sz="2800" b="0" dirty="0">
                <a:latin typeface="Calibri"/>
                <a:cs typeface="Calibri"/>
              </a:rPr>
              <a:t>coalición CSU-Frei</a:t>
            </a:r>
          </a:p>
          <a:p>
            <a:pPr algn="l">
              <a:spcBef>
                <a:spcPct val="50000"/>
              </a:spcBef>
              <a:defRPr/>
            </a:pPr>
            <a:r>
              <a:rPr lang="es-ES" altLang="es-MX" sz="2800" b="0" dirty="0">
                <a:latin typeface="Calibri"/>
                <a:cs typeface="Calibri"/>
              </a:rPr>
              <a:t>Anunció la debacle de 2021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4" grpId="0"/>
      <p:bldP spid="5" grpId="0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>
            <a:extLst>
              <a:ext uri="{FF2B5EF4-FFF2-40B4-BE49-F238E27FC236}">
                <a16:creationId xmlns:a16="http://schemas.microsoft.com/office/drawing/2014/main" id="{82F1B615-FAFB-4101-9535-628B66828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050" y="304800"/>
            <a:ext cx="42735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El equilibrio feudal</a:t>
            </a:r>
          </a:p>
        </p:txBody>
      </p:sp>
      <p:grpSp>
        <p:nvGrpSpPr>
          <p:cNvPr id="4099" name="Group 13">
            <a:extLst>
              <a:ext uri="{FF2B5EF4-FFF2-40B4-BE49-F238E27FC236}">
                <a16:creationId xmlns:a16="http://schemas.microsoft.com/office/drawing/2014/main" id="{7FC070C7-AC18-4E74-B767-CC381B25F0B3}"/>
              </a:ext>
            </a:extLst>
          </p:cNvPr>
          <p:cNvGrpSpPr>
            <a:grpSpLocks/>
          </p:cNvGrpSpPr>
          <p:nvPr/>
        </p:nvGrpSpPr>
        <p:grpSpPr bwMode="auto">
          <a:xfrm>
            <a:off x="879475" y="1747838"/>
            <a:ext cx="7391400" cy="1066800"/>
            <a:chOff x="554" y="1065"/>
            <a:chExt cx="4656" cy="672"/>
          </a:xfrm>
        </p:grpSpPr>
        <p:sp>
          <p:nvSpPr>
            <p:cNvPr id="4108" name="Text Box 3">
              <a:extLst>
                <a:ext uri="{FF2B5EF4-FFF2-40B4-BE49-F238E27FC236}">
                  <a16:creationId xmlns:a16="http://schemas.microsoft.com/office/drawing/2014/main" id="{A2372782-A8FC-44A0-A4E1-F6175A4E37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4" y="1065"/>
              <a:ext cx="4656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3200" b="0">
                  <a:latin typeface="Calibri" panose="020F0502020204030204" pitchFamily="34" charset="0"/>
                </a:rPr>
                <a:t>influencia poderes              influencia poder </a:t>
              </a:r>
              <a:br>
                <a:rPr lang="es-MX" altLang="es-MX" sz="3200" b="0">
                  <a:latin typeface="Calibri" panose="020F0502020204030204" pitchFamily="34" charset="0"/>
                </a:rPr>
              </a:br>
              <a:r>
                <a:rPr lang="es-MX" altLang="es-MX" sz="3200" b="0">
                  <a:latin typeface="Calibri" panose="020F0502020204030204" pitchFamily="34" charset="0"/>
                </a:rPr>
                <a:t>   </a:t>
              </a:r>
              <a:r>
                <a:rPr lang="es-MX" altLang="es-MX" sz="3200">
                  <a:latin typeface="Calibri" panose="020F0502020204030204" pitchFamily="34" charset="0"/>
                </a:rPr>
                <a:t>local</a:t>
              </a:r>
              <a:r>
                <a:rPr lang="es-MX" altLang="es-MX" sz="3200" b="0">
                  <a:latin typeface="Calibri" panose="020F0502020204030204" pitchFamily="34" charset="0"/>
                </a:rPr>
                <a:t> (señores)                </a:t>
              </a:r>
              <a:r>
                <a:rPr lang="es-MX" altLang="es-MX" sz="3200">
                  <a:latin typeface="Calibri" panose="020F0502020204030204" pitchFamily="34" charset="0"/>
                </a:rPr>
                <a:t>nacional</a:t>
              </a:r>
              <a:r>
                <a:rPr lang="es-MX" altLang="es-MX" sz="3200" b="0">
                  <a:latin typeface="Calibri" panose="020F0502020204030204" pitchFamily="34" charset="0"/>
                </a:rPr>
                <a:t> (corona)</a:t>
              </a:r>
              <a:endParaRPr lang="es-ES" altLang="es-MX" sz="3200" b="0">
                <a:latin typeface="Calibri" panose="020F0502020204030204" pitchFamily="34" charset="0"/>
              </a:endParaRPr>
            </a:p>
          </p:txBody>
        </p:sp>
        <p:graphicFrame>
          <p:nvGraphicFramePr>
            <p:cNvPr id="4109" name="Object 4">
              <a:extLst>
                <a:ext uri="{FF2B5EF4-FFF2-40B4-BE49-F238E27FC236}">
                  <a16:creationId xmlns:a16="http://schemas.microsoft.com/office/drawing/2014/main" id="{1CD35180-839A-4423-B47A-C735F6B43EF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28" y="1212"/>
            <a:ext cx="420" cy="4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26725" imgH="126725" progId="Equation.3">
                    <p:embed/>
                  </p:oleObj>
                </mc:Choice>
                <mc:Fallback>
                  <p:oleObj name="Equation" r:id="rId2" imgW="126725" imgH="126725" progId="Equation.3">
                    <p:embed/>
                    <p:pic>
                      <p:nvPicPr>
                        <p:cNvPr id="4109" name="Object 4">
                          <a:extLst>
                            <a:ext uri="{FF2B5EF4-FFF2-40B4-BE49-F238E27FC236}">
                              <a16:creationId xmlns:a16="http://schemas.microsoft.com/office/drawing/2014/main" id="{1CD35180-839A-4423-B47A-C735F6B43EF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8" y="1212"/>
                          <a:ext cx="420" cy="4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4">
            <a:extLst>
              <a:ext uri="{FF2B5EF4-FFF2-40B4-BE49-F238E27FC236}">
                <a16:creationId xmlns:a16="http://schemas.microsoft.com/office/drawing/2014/main" id="{AEBC6895-2567-4E1E-9A20-B07B32DE3879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3733800"/>
            <a:ext cx="7391400" cy="2389188"/>
            <a:chOff x="576" y="2352"/>
            <a:chExt cx="4656" cy="1505"/>
          </a:xfrm>
        </p:grpSpPr>
        <p:sp>
          <p:nvSpPr>
            <p:cNvPr id="4101" name="Text Box 5">
              <a:extLst>
                <a:ext uri="{FF2B5EF4-FFF2-40B4-BE49-F238E27FC236}">
                  <a16:creationId xmlns:a16="http://schemas.microsoft.com/office/drawing/2014/main" id="{D32CC0E4-F931-48FC-ACC9-38387BCC22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352"/>
              <a:ext cx="4656" cy="365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3200" b="0">
                  <a:latin typeface="Calibri" panose="020F0502020204030204" pitchFamily="34" charset="0"/>
                </a:rPr>
                <a:t>Reino Unido:      lo mantuvo</a:t>
              </a:r>
              <a:endParaRPr lang="es-ES" altLang="es-MX" sz="3200" b="0">
                <a:latin typeface="Calibri" panose="020F0502020204030204" pitchFamily="34" charset="0"/>
              </a:endParaRPr>
            </a:p>
          </p:txBody>
        </p:sp>
        <p:grpSp>
          <p:nvGrpSpPr>
            <p:cNvPr id="4102" name="Group 10">
              <a:extLst>
                <a:ext uri="{FF2B5EF4-FFF2-40B4-BE49-F238E27FC236}">
                  <a16:creationId xmlns:a16="http://schemas.microsoft.com/office/drawing/2014/main" id="{E1BBCB62-1919-46BD-B86A-D707524F1D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2897"/>
              <a:ext cx="4656" cy="384"/>
              <a:chOff x="576" y="3060"/>
              <a:chExt cx="4656" cy="384"/>
            </a:xfrm>
          </p:grpSpPr>
          <p:sp>
            <p:nvSpPr>
              <p:cNvPr id="4106" name="Text Box 6">
                <a:extLst>
                  <a:ext uri="{FF2B5EF4-FFF2-40B4-BE49-F238E27FC236}">
                    <a16:creationId xmlns:a16="http://schemas.microsoft.com/office/drawing/2014/main" id="{1B52C1C8-2DB9-4EAA-B30C-3F146B8EC0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6" y="3079"/>
                <a:ext cx="4656" cy="365"/>
              </a:xfrm>
              <a:prstGeom prst="rect">
                <a:avLst/>
              </a:prstGeom>
              <a:solidFill>
                <a:srgbClr val="99CC00"/>
              </a:solidFill>
              <a:ln>
                <a:noFill/>
              </a:ln>
              <a:effectLst>
                <a:outerShdw dist="107763" dir="2700000" algn="ctr" rotWithShape="0">
                  <a:schemeClr val="bg2"/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s-MX" altLang="es-MX" sz="3200" b="0">
                    <a:latin typeface="Calibri" panose="020F0502020204030204" pitchFamily="34" charset="0"/>
                  </a:rPr>
                  <a:t>Francia:</a:t>
                </a:r>
                <a:endParaRPr lang="es-ES" altLang="es-MX" sz="3200" b="0">
                  <a:latin typeface="Calibri" panose="020F0502020204030204" pitchFamily="34" charset="0"/>
                </a:endParaRPr>
              </a:p>
            </p:txBody>
          </p:sp>
          <p:graphicFrame>
            <p:nvGraphicFramePr>
              <p:cNvPr id="4107" name="Object 8">
                <a:extLst>
                  <a:ext uri="{FF2B5EF4-FFF2-40B4-BE49-F238E27FC236}">
                    <a16:creationId xmlns:a16="http://schemas.microsoft.com/office/drawing/2014/main" id="{6AA3445F-8F4A-462C-BD26-9908F30DDF5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693" y="3060"/>
              <a:ext cx="368" cy="3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4" imgW="126725" imgH="126725" progId="Equation.3">
                      <p:embed/>
                    </p:oleObj>
                  </mc:Choice>
                  <mc:Fallback>
                    <p:oleObj name="Equation" r:id="rId4" imgW="126725" imgH="126725" progId="Equation.3">
                      <p:embed/>
                      <p:pic>
                        <p:nvPicPr>
                          <p:cNvPr id="4107" name="Object 8">
                            <a:extLst>
                              <a:ext uri="{FF2B5EF4-FFF2-40B4-BE49-F238E27FC236}">
                                <a16:creationId xmlns:a16="http://schemas.microsoft.com/office/drawing/2014/main" id="{6AA3445F-8F4A-462C-BD26-9908F30DDF5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693" y="3060"/>
                            <a:ext cx="368" cy="368"/>
                          </a:xfrm>
                          <a:prstGeom prst="rect">
                            <a:avLst/>
                          </a:prstGeom>
                          <a:solidFill>
                            <a:srgbClr val="99CC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103" name="Group 11">
              <a:extLst>
                <a:ext uri="{FF2B5EF4-FFF2-40B4-BE49-F238E27FC236}">
                  <a16:creationId xmlns:a16="http://schemas.microsoft.com/office/drawing/2014/main" id="{492971D4-55FC-44CD-9644-8103ED9571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3485"/>
              <a:ext cx="4656" cy="372"/>
              <a:chOff x="576" y="3648"/>
              <a:chExt cx="4656" cy="372"/>
            </a:xfrm>
          </p:grpSpPr>
          <p:sp>
            <p:nvSpPr>
              <p:cNvPr id="4104" name="Text Box 7">
                <a:extLst>
                  <a:ext uri="{FF2B5EF4-FFF2-40B4-BE49-F238E27FC236}">
                    <a16:creationId xmlns:a16="http://schemas.microsoft.com/office/drawing/2014/main" id="{C895A58D-3361-46D9-88E3-02687AE9734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6" y="3655"/>
                <a:ext cx="4656" cy="36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>
                <a:outerShdw dist="107763" dir="2700000" algn="ctr" rotWithShape="0">
                  <a:schemeClr val="bg2"/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40" tIns="45720" rIns="91440" bIns="45720" anchor="t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s-MX" altLang="es-MX" sz="3200" b="0" dirty="0">
                    <a:latin typeface="Calibri"/>
                    <a:cs typeface="Calibri"/>
                  </a:rPr>
                  <a:t>Alemania/Italia:</a:t>
                </a:r>
                <a:endParaRPr lang="es-ES" altLang="es-MX" sz="3200" b="0" dirty="0">
                  <a:latin typeface="Calibri"/>
                  <a:cs typeface="Calibri"/>
                </a:endParaRPr>
              </a:p>
            </p:txBody>
          </p:sp>
          <p:graphicFrame>
            <p:nvGraphicFramePr>
              <p:cNvPr id="4105" name="Object 9">
                <a:extLst>
                  <a:ext uri="{FF2B5EF4-FFF2-40B4-BE49-F238E27FC236}">
                    <a16:creationId xmlns:a16="http://schemas.microsoft.com/office/drawing/2014/main" id="{7ABB04C9-CE52-4F5E-9188-7030287A4EA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722" y="3648"/>
              <a:ext cx="368" cy="3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6" imgW="126725" imgH="126725" progId="Equation.3">
                      <p:embed/>
                    </p:oleObj>
                  </mc:Choice>
                  <mc:Fallback>
                    <p:oleObj name="Equation" r:id="rId6" imgW="126725" imgH="126725" progId="Equation.3">
                      <p:embed/>
                      <p:pic>
                        <p:nvPicPr>
                          <p:cNvPr id="4105" name="Object 9">
                            <a:extLst>
                              <a:ext uri="{FF2B5EF4-FFF2-40B4-BE49-F238E27FC236}">
                                <a16:creationId xmlns:a16="http://schemas.microsoft.com/office/drawing/2014/main" id="{7ABB04C9-CE52-4F5E-9188-7030287A4EA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22" y="3648"/>
                            <a:ext cx="368" cy="368"/>
                          </a:xfrm>
                          <a:prstGeom prst="rect">
                            <a:avLst/>
                          </a:prstGeom>
                          <a:solidFill>
                            <a:srgbClr val="FFCC66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5">
            <a:extLst>
              <a:ext uri="{FF2B5EF4-FFF2-40B4-BE49-F238E27FC236}">
                <a16:creationId xmlns:a16="http://schemas.microsoft.com/office/drawing/2014/main" id="{2A230748-21D9-4BBE-9F40-FFBA1BB1B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738" y="304800"/>
            <a:ext cx="7496175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Un </a:t>
            </a:r>
            <a:r>
              <a:rPr lang="es-MX" altLang="es-MX" sz="3200" b="0" i="1">
                <a:solidFill>
                  <a:schemeClr val="tx2"/>
                </a:solidFill>
                <a:latin typeface="Calibri" panose="020F0502020204030204" pitchFamily="34" charset="0"/>
              </a:rPr>
              <a:t>Oktoberfest</a:t>
            </a: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 de terror (para algunos)</a:t>
            </a:r>
            <a:endParaRPr lang="es-ES" altLang="es-MX" sz="32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pic>
        <p:nvPicPr>
          <p:cNvPr id="33795" name="2 Imagen">
            <a:extLst>
              <a:ext uri="{FF2B5EF4-FFF2-40B4-BE49-F238E27FC236}">
                <a16:creationId xmlns:a16="http://schemas.microsoft.com/office/drawing/2014/main" id="{C69EAFE7-E71C-4C8A-AB96-824A911EC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1047750"/>
            <a:ext cx="7896225" cy="576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1 Imagen">
            <a:extLst>
              <a:ext uri="{FF2B5EF4-FFF2-40B4-BE49-F238E27FC236}">
                <a16:creationId xmlns:a16="http://schemas.microsoft.com/office/drawing/2014/main" id="{9A027F7B-B7AC-4CF3-8059-B5BED3384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8" y="1196975"/>
            <a:ext cx="8874125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1 Imagen">
            <a:extLst>
              <a:ext uri="{FF2B5EF4-FFF2-40B4-BE49-F238E27FC236}">
                <a16:creationId xmlns:a16="http://schemas.microsoft.com/office/drawing/2014/main" id="{4E8AF0EB-5FD1-4EB9-830E-543F7FCCA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825"/>
            <a:ext cx="9144000" cy="661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67" name="Rectangle 19">
            <a:extLst>
              <a:ext uri="{FF2B5EF4-FFF2-40B4-BE49-F238E27FC236}">
                <a16:creationId xmlns:a16="http://schemas.microsoft.com/office/drawing/2014/main" id="{5D07B062-629B-424E-89B9-0B71D30FB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0188" y="1177925"/>
            <a:ext cx="6172200" cy="685800"/>
          </a:xfrm>
          <a:prstGeom prst="rect">
            <a:avLst/>
          </a:prstGeom>
          <a:solidFill>
            <a:srgbClr val="7777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36867" name="Text Box 2">
            <a:extLst>
              <a:ext uri="{FF2B5EF4-FFF2-40B4-BE49-F238E27FC236}">
                <a16:creationId xmlns:a16="http://schemas.microsoft.com/office/drawing/2014/main" id="{9038C040-3029-42DE-8C24-127BE81F1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04800"/>
            <a:ext cx="76263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¿Qué resultados esperar tras una elección?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04451" name="Text Box 3">
            <a:extLst>
              <a:ext uri="{FF2B5EF4-FFF2-40B4-BE49-F238E27FC236}">
                <a16:creationId xmlns:a16="http://schemas.microsoft.com/office/drawing/2014/main" id="{4F674E02-2D3E-4DF8-A504-537A7B712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350" y="1981200"/>
            <a:ext cx="838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1) ¿Bajo un régimen </a:t>
            </a:r>
            <a:r>
              <a:rPr lang="es-MX" altLang="es-MX" sz="3200" b="0">
                <a:solidFill>
                  <a:srgbClr val="CC0000"/>
                </a:solidFill>
                <a:latin typeface="Calibri" panose="020F0502020204030204" pitchFamily="34" charset="0"/>
              </a:rPr>
              <a:t>presidencial</a:t>
            </a:r>
            <a:r>
              <a:rPr lang="es-MX" altLang="es-MX" sz="3200" b="0">
                <a:latin typeface="Calibri" panose="020F0502020204030204" pitchFamily="34" charset="0"/>
              </a:rPr>
              <a:t>?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04452" name="Text Box 4">
            <a:extLst>
              <a:ext uri="{FF2B5EF4-FFF2-40B4-BE49-F238E27FC236}">
                <a16:creationId xmlns:a16="http://schemas.microsoft.com/office/drawing/2014/main" id="{8BE493BE-8BE6-4AC3-896E-57530027B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4525963"/>
            <a:ext cx="8382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2) ¿Bajo un régimen </a:t>
            </a:r>
            <a:r>
              <a:rPr lang="es-MX" altLang="es-MX" sz="3200" b="0">
                <a:solidFill>
                  <a:schemeClr val="accent2"/>
                </a:solidFill>
                <a:latin typeface="Calibri" panose="020F0502020204030204" pitchFamily="34" charset="0"/>
              </a:rPr>
              <a:t>parlamentario</a:t>
            </a:r>
            <a:r>
              <a:rPr lang="es-MX" altLang="es-MX" sz="3200" b="0">
                <a:latin typeface="Calibri" panose="020F0502020204030204" pitchFamily="34" charset="0"/>
              </a:rPr>
              <a:t>?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04453" name="Text Box 5">
            <a:extLst>
              <a:ext uri="{FF2B5EF4-FFF2-40B4-BE49-F238E27FC236}">
                <a16:creationId xmlns:a16="http://schemas.microsoft.com/office/drawing/2014/main" id="{2618E3EE-863E-4218-9A23-B0566B2BA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667000"/>
            <a:ext cx="7772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solidFill>
                  <a:srgbClr val="CC0000"/>
                </a:solidFill>
                <a:latin typeface="Calibri" panose="020F0502020204030204" pitchFamily="34" charset="0"/>
              </a:rPr>
              <a:t> ¿quién ganó presidencia?</a:t>
            </a:r>
            <a:endParaRPr lang="es-ES" altLang="es-MX" sz="3200" b="0" i="1">
              <a:solidFill>
                <a:srgbClr val="CC0000"/>
              </a:solidFill>
              <a:latin typeface="Calibri" panose="020F0502020204030204" pitchFamily="34" charset="0"/>
            </a:endParaRPr>
          </a:p>
        </p:txBody>
      </p:sp>
      <p:sp>
        <p:nvSpPr>
          <p:cNvPr id="104454" name="Text Box 6">
            <a:extLst>
              <a:ext uri="{FF2B5EF4-FFF2-40B4-BE49-F238E27FC236}">
                <a16:creationId xmlns:a16="http://schemas.microsoft.com/office/drawing/2014/main" id="{8DBF9CD6-E005-4839-8F04-6AE9900F1E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7772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solidFill>
                  <a:srgbClr val="CC0000"/>
                </a:solidFill>
                <a:latin typeface="Calibri" panose="020F0502020204030204" pitchFamily="34" charset="0"/>
              </a:rPr>
              <a:t> ¿quién controla Congreso?</a:t>
            </a:r>
            <a:endParaRPr lang="es-ES" altLang="es-MX" sz="3200" b="0" i="1">
              <a:solidFill>
                <a:srgbClr val="CC0000"/>
              </a:solidFill>
              <a:latin typeface="Calibri" panose="020F0502020204030204" pitchFamily="34" charset="0"/>
            </a:endParaRPr>
          </a:p>
        </p:txBody>
      </p:sp>
      <p:sp>
        <p:nvSpPr>
          <p:cNvPr id="104457" name="Text Box 9">
            <a:extLst>
              <a:ext uri="{FF2B5EF4-FFF2-40B4-BE49-F238E27FC236}">
                <a16:creationId xmlns:a16="http://schemas.microsoft.com/office/drawing/2014/main" id="{6537CBD8-C7EA-4A62-8E2E-5AFB12D523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5257800"/>
            <a:ext cx="7772400" cy="10668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 b="0">
                <a:solidFill>
                  <a:schemeClr val="accent2"/>
                </a:solidFill>
                <a:latin typeface="Calibri" panose="020F0502020204030204" pitchFamily="34" charset="0"/>
              </a:rPr>
              <a:t> Necesitamos entender </a:t>
            </a:r>
            <a:r>
              <a:rPr lang="es-ES" altLang="es-MX" sz="3200">
                <a:solidFill>
                  <a:schemeClr val="accent2"/>
                </a:solidFill>
                <a:latin typeface="Calibri" panose="020F0502020204030204" pitchFamily="34" charset="0"/>
              </a:rPr>
              <a:t>cómo se forma, </a:t>
            </a:r>
            <a:br>
              <a:rPr lang="es-ES" altLang="es-MX" sz="3200">
                <a:solidFill>
                  <a:schemeClr val="accent2"/>
                </a:solidFill>
                <a:latin typeface="Calibri" panose="020F0502020204030204" pitchFamily="34" charset="0"/>
              </a:rPr>
            </a:br>
            <a:r>
              <a:rPr lang="es-ES" altLang="es-MX" sz="3200">
                <a:solidFill>
                  <a:schemeClr val="accent2"/>
                </a:solidFill>
                <a:latin typeface="Calibri" panose="020F0502020204030204" pitchFamily="34" charset="0"/>
              </a:rPr>
              <a:t>  opera </a:t>
            </a:r>
            <a:r>
              <a:rPr lang="es-ES" altLang="es-MX" sz="3200" b="0">
                <a:solidFill>
                  <a:schemeClr val="accent2"/>
                </a:solidFill>
                <a:latin typeface="Calibri" panose="020F0502020204030204" pitchFamily="34" charset="0"/>
              </a:rPr>
              <a:t>y </a:t>
            </a:r>
            <a:r>
              <a:rPr lang="es-ES" altLang="es-MX" sz="3200">
                <a:solidFill>
                  <a:schemeClr val="accent2"/>
                </a:solidFill>
                <a:latin typeface="Calibri" panose="020F0502020204030204" pitchFamily="34" charset="0"/>
              </a:rPr>
              <a:t>desmembra</a:t>
            </a:r>
            <a:r>
              <a:rPr lang="es-ES" altLang="es-MX" sz="3200" b="0">
                <a:solidFill>
                  <a:schemeClr val="accent2"/>
                </a:solidFill>
                <a:latin typeface="Calibri" panose="020F0502020204030204" pitchFamily="34" charset="0"/>
              </a:rPr>
              <a:t> el gobierno</a:t>
            </a:r>
            <a:endParaRPr lang="es-ES" altLang="es-MX" sz="3200" b="0" i="1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104458" name="AutoShape 10">
            <a:extLst>
              <a:ext uri="{FF2B5EF4-FFF2-40B4-BE49-F238E27FC236}">
                <a16:creationId xmlns:a16="http://schemas.microsoft.com/office/drawing/2014/main" id="{B69030D4-2E49-49F2-B061-E2E7ECF5B44C}"/>
              </a:ext>
            </a:extLst>
          </p:cNvPr>
          <p:cNvSpPr>
            <a:spLocks/>
          </p:cNvSpPr>
          <p:nvPr/>
        </p:nvSpPr>
        <p:spPr bwMode="auto">
          <a:xfrm>
            <a:off x="5562600" y="2778125"/>
            <a:ext cx="228600" cy="1066800"/>
          </a:xfrm>
          <a:prstGeom prst="rightBrace">
            <a:avLst>
              <a:gd name="adj1" fmla="val 38889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04459" name="Text Box 11">
            <a:extLst>
              <a:ext uri="{FF2B5EF4-FFF2-40B4-BE49-F238E27FC236}">
                <a16:creationId xmlns:a16="http://schemas.microsoft.com/office/drawing/2014/main" id="{C28CF074-C9FA-4331-AEFD-079060CA1A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9288" y="2889250"/>
            <a:ext cx="34147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 ¿cómo deciden?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04460" name="Text Box 12">
            <a:extLst>
              <a:ext uri="{FF2B5EF4-FFF2-40B4-BE49-F238E27FC236}">
                <a16:creationId xmlns:a16="http://schemas.microsoft.com/office/drawing/2014/main" id="{8AE7D0E0-7168-4A5A-A478-B585754A3F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3429000"/>
            <a:ext cx="3414713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MX" sz="3200" b="0" i="1">
                <a:latin typeface="Calibri" panose="020F0502020204030204" pitchFamily="34" charset="0"/>
              </a:rPr>
              <a:t>R: todo cambio </a:t>
            </a:r>
            <a:br>
              <a:rPr lang="es-ES" altLang="es-MX" sz="3200" b="0" i="1">
                <a:latin typeface="Calibri" panose="020F0502020204030204" pitchFamily="34" charset="0"/>
              </a:rPr>
            </a:br>
            <a:r>
              <a:rPr lang="es-ES" altLang="es-MX" sz="3200" b="0" i="1">
                <a:latin typeface="Calibri" panose="020F0502020204030204" pitchFamily="34" charset="0"/>
              </a:rPr>
              <a:t>requiere apoyo mutuo</a:t>
            </a:r>
          </a:p>
        </p:txBody>
      </p:sp>
      <p:sp>
        <p:nvSpPr>
          <p:cNvPr id="104461" name="Text Box 13">
            <a:extLst>
              <a:ext uri="{FF2B5EF4-FFF2-40B4-BE49-F238E27FC236}">
                <a16:creationId xmlns:a16="http://schemas.microsoft.com/office/drawing/2014/main" id="{E431697E-5BC0-455B-A12B-51F7580601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7788" y="1295400"/>
            <a:ext cx="2438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>
                <a:solidFill>
                  <a:srgbClr val="FFCC66"/>
                </a:solidFill>
                <a:latin typeface="Calibri" panose="020F0502020204030204" pitchFamily="34" charset="0"/>
              </a:rPr>
              <a:t>ciudadanos</a:t>
            </a:r>
          </a:p>
        </p:txBody>
      </p:sp>
      <p:sp>
        <p:nvSpPr>
          <p:cNvPr id="104462" name="Text Box 14">
            <a:extLst>
              <a:ext uri="{FF2B5EF4-FFF2-40B4-BE49-F238E27FC236}">
                <a16:creationId xmlns:a16="http://schemas.microsoft.com/office/drawing/2014/main" id="{FDE6535D-61D9-4CF8-84E0-5534A58F4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1263" y="1295400"/>
            <a:ext cx="2438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>
                <a:solidFill>
                  <a:srgbClr val="FFCC66"/>
                </a:solidFill>
                <a:latin typeface="Calibri" panose="020F0502020204030204" pitchFamily="34" charset="0"/>
              </a:rPr>
              <a:t>gobierno</a:t>
            </a:r>
          </a:p>
        </p:txBody>
      </p:sp>
      <p:sp>
        <p:nvSpPr>
          <p:cNvPr id="104464" name="Text Box 16">
            <a:extLst>
              <a:ext uri="{FF2B5EF4-FFF2-40B4-BE49-F238E27FC236}">
                <a16:creationId xmlns:a16="http://schemas.microsoft.com/office/drawing/2014/main" id="{303EAA85-7FBC-4C60-A08E-442F2F0969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7388" y="1295400"/>
            <a:ext cx="2438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i="1">
                <a:solidFill>
                  <a:srgbClr val="FFCC66"/>
                </a:solidFill>
                <a:latin typeface="Calibri" panose="020F0502020204030204" pitchFamily="34" charset="0"/>
              </a:rPr>
              <a:t>policy</a:t>
            </a:r>
            <a:endParaRPr lang="en-US" altLang="es-MX">
              <a:solidFill>
                <a:srgbClr val="FFCC66"/>
              </a:solidFill>
              <a:latin typeface="Calibri" panose="020F0502020204030204" pitchFamily="34" charset="0"/>
            </a:endParaRPr>
          </a:p>
        </p:txBody>
      </p:sp>
      <p:sp>
        <p:nvSpPr>
          <p:cNvPr id="104465" name="Line 17">
            <a:extLst>
              <a:ext uri="{FF2B5EF4-FFF2-40B4-BE49-F238E27FC236}">
                <a16:creationId xmlns:a16="http://schemas.microsoft.com/office/drawing/2014/main" id="{51DA0E29-ACDC-4245-88C8-95FA7DD24D8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81388" y="1524000"/>
            <a:ext cx="762000" cy="0"/>
          </a:xfrm>
          <a:prstGeom prst="line">
            <a:avLst/>
          </a:prstGeom>
          <a:noFill/>
          <a:ln w="38100">
            <a:solidFill>
              <a:srgbClr val="FFCC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4466" name="Line 18">
            <a:extLst>
              <a:ext uri="{FF2B5EF4-FFF2-40B4-BE49-F238E27FC236}">
                <a16:creationId xmlns:a16="http://schemas.microsoft.com/office/drawing/2014/main" id="{F5A6A54E-1589-43AF-BC07-F8E0C9B20610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1188" y="1524000"/>
            <a:ext cx="762000" cy="0"/>
          </a:xfrm>
          <a:prstGeom prst="line">
            <a:avLst/>
          </a:prstGeom>
          <a:noFill/>
          <a:ln w="38100">
            <a:solidFill>
              <a:srgbClr val="FFCC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4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12" presetID="12" presetClass="entr" presetSubtype="8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4" dur="500"/>
                                        <p:tgtEl>
                                          <p:spTgt spid="104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600"/>
                            </p:stCondLst>
                            <p:childTnLst>
                              <p:par>
                                <p:cTn id="19" presetID="12" presetClass="entr" presetSubtype="8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1" dur="500"/>
                                        <p:tgtEl>
                                          <p:spTgt spid="104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4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4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67" grpId="0" animBg="1"/>
      <p:bldP spid="104451" grpId="0" autoUpdateAnimBg="0"/>
      <p:bldP spid="104452" grpId="0" autoUpdateAnimBg="0"/>
      <p:bldP spid="104453" grpId="0" autoUpdateAnimBg="0"/>
      <p:bldP spid="104454" grpId="0" autoUpdateAnimBg="0"/>
      <p:bldP spid="104457" grpId="0" animBg="1" autoUpdateAnimBg="0"/>
      <p:bldP spid="104458" grpId="0" animBg="1"/>
      <p:bldP spid="104459" grpId="0" autoUpdateAnimBg="0"/>
      <p:bldP spid="104460" grpId="0" autoUpdateAnimBg="0"/>
      <p:bldP spid="104461" grpId="0" autoUpdateAnimBg="0"/>
      <p:bldP spid="104462" grpId="0" autoUpdateAnimBg="0"/>
      <p:bldP spid="104464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>
            <a:extLst>
              <a:ext uri="{FF2B5EF4-FFF2-40B4-BE49-F238E27FC236}">
                <a16:creationId xmlns:a16="http://schemas.microsoft.com/office/drawing/2014/main" id="{689C19D3-C970-422D-A3F7-1B429C1CBD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04800"/>
            <a:ext cx="71564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 dirty="0">
                <a:solidFill>
                  <a:schemeClr val="tx2"/>
                </a:solidFill>
                <a:latin typeface="Calibri"/>
                <a:cs typeface="Calibri"/>
              </a:rPr>
              <a:t>Italia </a:t>
            </a:r>
            <a:r>
              <a:rPr lang="es-MX" altLang="es-MX" sz="3200" b="0" i="1" dirty="0" err="1">
                <a:solidFill>
                  <a:schemeClr val="tx2"/>
                </a:solidFill>
                <a:latin typeface="Calibri"/>
                <a:cs typeface="Calibri"/>
              </a:rPr>
              <a:t>Poll</a:t>
            </a:r>
            <a:r>
              <a:rPr lang="es-MX" altLang="es-MX" sz="3200" b="0" i="1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s-MX" altLang="es-MX" sz="3200" b="0" i="1" dirty="0" err="1">
                <a:solidFill>
                  <a:schemeClr val="tx2"/>
                </a:solidFill>
                <a:latin typeface="Calibri"/>
                <a:cs typeface="Calibri"/>
              </a:rPr>
              <a:t>of</a:t>
            </a:r>
            <a:r>
              <a:rPr lang="es-MX" altLang="es-MX" sz="3200" b="0" i="1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s-MX" altLang="es-MX" sz="3200" b="0" i="1" dirty="0" err="1">
                <a:solidFill>
                  <a:schemeClr val="tx2"/>
                </a:solidFill>
                <a:latin typeface="Calibri"/>
                <a:cs typeface="Calibri"/>
              </a:rPr>
              <a:t>polls</a:t>
            </a:r>
            <a:r>
              <a:rPr lang="es-MX" altLang="es-MX" sz="3200" b="0" dirty="0">
                <a:solidFill>
                  <a:schemeClr val="tx2"/>
                </a:solidFill>
                <a:latin typeface="Calibri"/>
                <a:cs typeface="Calibri"/>
              </a:rPr>
              <a:t> 2020-2022</a:t>
            </a:r>
            <a:endParaRPr lang="es-ES" altLang="es-MX" sz="3200" b="0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7020D94A-2F5C-003F-79D0-C546EFBEB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5" y="1312338"/>
            <a:ext cx="9110740" cy="426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3405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>
            <a:extLst>
              <a:ext uri="{FF2B5EF4-FFF2-40B4-BE49-F238E27FC236}">
                <a16:creationId xmlns:a16="http://schemas.microsoft.com/office/drawing/2014/main" id="{2992AB3B-FFB7-48AB-B6DB-8DD5EA545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4850" y="304800"/>
            <a:ext cx="5187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De las urnas a los resultados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13667" name="Text Box 3">
            <a:extLst>
              <a:ext uri="{FF2B5EF4-FFF2-40B4-BE49-F238E27FC236}">
                <a16:creationId xmlns:a16="http://schemas.microsoft.com/office/drawing/2014/main" id="{2270B2C6-1F57-40A2-B35A-1E849335D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219200"/>
            <a:ext cx="449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rgbClr val="990000"/>
                </a:solidFill>
                <a:latin typeface="Calibri" panose="020F0502020204030204" pitchFamily="34" charset="0"/>
              </a:rPr>
              <a:t>1)</a:t>
            </a:r>
            <a:r>
              <a:rPr lang="es-MX" altLang="es-MX" sz="3200" b="0">
                <a:latin typeface="Calibri" panose="020F0502020204030204" pitchFamily="34" charset="0"/>
              </a:rPr>
              <a:t> Elección parlamentaria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13668" name="Text Box 4">
            <a:extLst>
              <a:ext uri="{FF2B5EF4-FFF2-40B4-BE49-F238E27FC236}">
                <a16:creationId xmlns:a16="http://schemas.microsoft.com/office/drawing/2014/main" id="{B7F8636D-34C1-4EAF-8611-BE0EBECBB0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828800"/>
            <a:ext cx="434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rgbClr val="990000"/>
                </a:solidFill>
                <a:latin typeface="Calibri" panose="020F0502020204030204" pitchFamily="34" charset="0"/>
              </a:rPr>
              <a:t>2)</a:t>
            </a:r>
            <a:r>
              <a:rPr lang="es-MX" altLang="es-MX" sz="3200" b="0">
                <a:latin typeface="Calibri" panose="020F0502020204030204" pitchFamily="34" charset="0"/>
              </a:rPr>
              <a:t> </a:t>
            </a:r>
            <a:r>
              <a:rPr lang="es-MX" altLang="es-MX" sz="3200" b="0" i="1">
                <a:latin typeface="Calibri" panose="020F0502020204030204" pitchFamily="34" charset="0"/>
              </a:rPr>
              <a:t>Formateur</a:t>
            </a:r>
            <a:r>
              <a:rPr lang="es-MX" altLang="es-MX" sz="3200" b="0">
                <a:latin typeface="Calibri" panose="020F0502020204030204" pitchFamily="34" charset="0"/>
              </a:rPr>
              <a:t> propone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  una coalición 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13669" name="Text Box 5">
            <a:extLst>
              <a:ext uri="{FF2B5EF4-FFF2-40B4-BE49-F238E27FC236}">
                <a16:creationId xmlns:a16="http://schemas.microsoft.com/office/drawing/2014/main" id="{1C5394FA-694B-419E-89CC-5F81E6FFCB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960688"/>
            <a:ext cx="4114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rgbClr val="990000"/>
                </a:solidFill>
                <a:latin typeface="Calibri" panose="020F0502020204030204" pitchFamily="34" charset="0"/>
              </a:rPr>
              <a:t>3)</a:t>
            </a:r>
            <a:r>
              <a:rPr lang="es-MX" altLang="es-MX" sz="3200" b="0">
                <a:latin typeface="Calibri" panose="020F0502020204030204" pitchFamily="34" charset="0"/>
              </a:rPr>
              <a:t> Nuevo gobierno 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3670" name="Text Box 6">
            <a:extLst>
              <a:ext uri="{FF2B5EF4-FFF2-40B4-BE49-F238E27FC236}">
                <a16:creationId xmlns:a16="http://schemas.microsoft.com/office/drawing/2014/main" id="{6FF70563-371C-4D26-A320-8005B3C036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3713163"/>
            <a:ext cx="46688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rgbClr val="990000"/>
                </a:solidFill>
                <a:latin typeface="Calibri" panose="020F0502020204030204" pitchFamily="34" charset="0"/>
              </a:rPr>
              <a:t>4)</a:t>
            </a:r>
            <a:r>
              <a:rPr lang="es-MX" altLang="es-MX" sz="3200" b="0">
                <a:latin typeface="Calibri" panose="020F0502020204030204" pitchFamily="34" charset="0"/>
              </a:rPr>
              <a:t> </a:t>
            </a:r>
            <a:r>
              <a:rPr lang="es-MX" altLang="es-MX" sz="3200" b="0" i="1">
                <a:latin typeface="Calibri" panose="020F0502020204030204" pitchFamily="34" charset="0"/>
              </a:rPr>
              <a:t>Front</a:t>
            </a:r>
            <a:r>
              <a:rPr lang="es-MX" altLang="es-MX" sz="3200" b="0">
                <a:latin typeface="Calibri" panose="020F0502020204030204" pitchFamily="34" charset="0"/>
              </a:rPr>
              <a:t>- y </a:t>
            </a:r>
            <a:r>
              <a:rPr lang="es-MX" altLang="es-MX" sz="3200" b="0" i="1">
                <a:latin typeface="Calibri" panose="020F0502020204030204" pitchFamily="34" charset="0"/>
              </a:rPr>
              <a:t>back-</a:t>
            </a:r>
            <a:br>
              <a:rPr lang="es-MX" altLang="es-MX" sz="3200" b="0" i="1">
                <a:latin typeface="Calibri" panose="020F0502020204030204" pitchFamily="34" charset="0"/>
              </a:rPr>
            </a:br>
            <a:r>
              <a:rPr lang="es-MX" altLang="es-MX" sz="3200" b="0" i="1">
                <a:latin typeface="Calibri" panose="020F0502020204030204" pitchFamily="34" charset="0"/>
              </a:rPr>
              <a:t>    benchers</a:t>
            </a:r>
            <a:r>
              <a:rPr lang="es-MX" altLang="es-MX" sz="3200" b="0">
                <a:latin typeface="Calibri" panose="020F0502020204030204" pitchFamily="34" charset="0"/>
              </a:rPr>
              <a:t> interactúan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13671" name="Text Box 7">
            <a:extLst>
              <a:ext uri="{FF2B5EF4-FFF2-40B4-BE49-F238E27FC236}">
                <a16:creationId xmlns:a16="http://schemas.microsoft.com/office/drawing/2014/main" id="{08C7F8C0-96A3-4447-A99C-E9736ED98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897438"/>
            <a:ext cx="44196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rgbClr val="990000"/>
                </a:solidFill>
                <a:latin typeface="Calibri" panose="020F0502020204030204" pitchFamily="34" charset="0"/>
              </a:rPr>
              <a:t>5)</a:t>
            </a:r>
            <a:r>
              <a:rPr lang="es-MX" altLang="es-MX" sz="3200" b="0">
                <a:latin typeface="Calibri" panose="020F0502020204030204" pitchFamily="34" charset="0"/>
              </a:rPr>
              <a:t> El gobierno sobrevive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  mientras no sufra un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  voto de censura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13672" name="Text Box 8">
            <a:extLst>
              <a:ext uri="{FF2B5EF4-FFF2-40B4-BE49-F238E27FC236}">
                <a16:creationId xmlns:a16="http://schemas.microsoft.com/office/drawing/2014/main" id="{4CD27F74-3CD2-4CE6-9C9D-A40B8CFED4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2025" y="2230438"/>
            <a:ext cx="4191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 b="0">
                <a:solidFill>
                  <a:srgbClr val="990000"/>
                </a:solidFill>
                <a:latin typeface="Calibri" panose="020F0502020204030204" pitchFamily="34" charset="0"/>
              </a:rPr>
              <a:t>Literatura sobre coaliciones (p.ej. Riker, Laver+Shepsle)</a:t>
            </a:r>
            <a:endParaRPr lang="es-ES" altLang="es-MX" sz="2800" b="0" i="1">
              <a:latin typeface="Calibri" panose="020F0502020204030204" pitchFamily="34" charset="0"/>
            </a:endParaRPr>
          </a:p>
        </p:txBody>
      </p:sp>
      <p:sp>
        <p:nvSpPr>
          <p:cNvPr id="113673" name="AutoShape 9">
            <a:extLst>
              <a:ext uri="{FF2B5EF4-FFF2-40B4-BE49-F238E27FC236}">
                <a16:creationId xmlns:a16="http://schemas.microsoft.com/office/drawing/2014/main" id="{E8731620-E8A4-411C-81FC-09954C9C6077}"/>
              </a:ext>
            </a:extLst>
          </p:cNvPr>
          <p:cNvSpPr>
            <a:spLocks/>
          </p:cNvSpPr>
          <p:nvPr/>
        </p:nvSpPr>
        <p:spPr bwMode="auto">
          <a:xfrm>
            <a:off x="4495800" y="1828800"/>
            <a:ext cx="228600" cy="1600200"/>
          </a:xfrm>
          <a:prstGeom prst="rightBrace">
            <a:avLst>
              <a:gd name="adj1" fmla="val 58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3674" name="AutoShape 10">
            <a:extLst>
              <a:ext uri="{FF2B5EF4-FFF2-40B4-BE49-F238E27FC236}">
                <a16:creationId xmlns:a16="http://schemas.microsoft.com/office/drawing/2014/main" id="{EF813E1F-00CD-4C1E-BD84-CF07407A52BA}"/>
              </a:ext>
            </a:extLst>
          </p:cNvPr>
          <p:cNvSpPr>
            <a:spLocks/>
          </p:cNvSpPr>
          <p:nvPr/>
        </p:nvSpPr>
        <p:spPr bwMode="auto">
          <a:xfrm>
            <a:off x="4495800" y="3733800"/>
            <a:ext cx="228600" cy="1066800"/>
          </a:xfrm>
          <a:prstGeom prst="rightBrace">
            <a:avLst>
              <a:gd name="adj1" fmla="val 38889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3675" name="AutoShape 11">
            <a:extLst>
              <a:ext uri="{FF2B5EF4-FFF2-40B4-BE49-F238E27FC236}">
                <a16:creationId xmlns:a16="http://schemas.microsoft.com/office/drawing/2014/main" id="{DEE033BC-AF83-4B9C-B385-443E96672413}"/>
              </a:ext>
            </a:extLst>
          </p:cNvPr>
          <p:cNvSpPr>
            <a:spLocks/>
          </p:cNvSpPr>
          <p:nvPr/>
        </p:nvSpPr>
        <p:spPr bwMode="auto">
          <a:xfrm>
            <a:off x="4495800" y="4953000"/>
            <a:ext cx="228600" cy="1447800"/>
          </a:xfrm>
          <a:prstGeom prst="rightBrace">
            <a:avLst>
              <a:gd name="adj1" fmla="val 5277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3676" name="Text Box 12">
            <a:extLst>
              <a:ext uri="{FF2B5EF4-FFF2-40B4-BE49-F238E27FC236}">
                <a16:creationId xmlns:a16="http://schemas.microsoft.com/office/drawing/2014/main" id="{DF338E76-EC48-40B0-B84B-0E5F935E69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9963" y="3778250"/>
            <a:ext cx="4191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 b="0">
                <a:solidFill>
                  <a:srgbClr val="990000"/>
                </a:solidFill>
                <a:latin typeface="Calibri" panose="020F0502020204030204" pitchFamily="34" charset="0"/>
              </a:rPr>
              <a:t>Literatura sobre el proceso legislativo (p.ej. Huber)</a:t>
            </a:r>
            <a:endParaRPr lang="es-ES" altLang="es-MX" sz="2800" b="0" i="1">
              <a:latin typeface="Calibri" panose="020F0502020204030204" pitchFamily="34" charset="0"/>
            </a:endParaRPr>
          </a:p>
        </p:txBody>
      </p:sp>
      <p:sp>
        <p:nvSpPr>
          <p:cNvPr id="113677" name="Text Box 13">
            <a:extLst>
              <a:ext uri="{FF2B5EF4-FFF2-40B4-BE49-F238E27FC236}">
                <a16:creationId xmlns:a16="http://schemas.microsoft.com/office/drawing/2014/main" id="{4C21C149-A538-4F06-9A19-4B4B1CD1DB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9963" y="5181600"/>
            <a:ext cx="4364037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 b="0">
                <a:solidFill>
                  <a:srgbClr val="990000"/>
                </a:solidFill>
                <a:latin typeface="Calibri" panose="020F0502020204030204" pitchFamily="34" charset="0"/>
              </a:rPr>
              <a:t>Literatura sobre terminación (ej. Warwick, Lupia+Strom)</a:t>
            </a:r>
            <a:endParaRPr lang="es-ES" altLang="es-MX" sz="2800" b="0" i="1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3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3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3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3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3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13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3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3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13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7" grpId="0" autoUpdateAnimBg="0"/>
      <p:bldP spid="113668" grpId="0" autoUpdateAnimBg="0"/>
      <p:bldP spid="113669" grpId="0" autoUpdateAnimBg="0"/>
      <p:bldP spid="113670" grpId="0" autoUpdateAnimBg="0"/>
      <p:bldP spid="113671" grpId="0" autoUpdateAnimBg="0"/>
      <p:bldP spid="113672" grpId="0" autoUpdateAnimBg="0"/>
      <p:bldP spid="113673" grpId="0" animBg="1"/>
      <p:bldP spid="113674" grpId="0" animBg="1"/>
      <p:bldP spid="113675" grpId="0" animBg="1"/>
      <p:bldP spid="113676" grpId="0" autoUpdateAnimBg="0"/>
      <p:bldP spid="113677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>
            <a:extLst>
              <a:ext uri="{FF2B5EF4-FFF2-40B4-BE49-F238E27FC236}">
                <a16:creationId xmlns:a16="http://schemas.microsoft.com/office/drawing/2014/main" id="{26ED41F2-2F1C-44D5-B152-300AB38E7A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04800"/>
            <a:ext cx="76263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La secuencia de un régimen parlamentario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05475" name="Text Box 3">
            <a:extLst>
              <a:ext uri="{FF2B5EF4-FFF2-40B4-BE49-F238E27FC236}">
                <a16:creationId xmlns:a16="http://schemas.microsoft.com/office/drawing/2014/main" id="{06D32191-D966-4021-B0ED-564601CC52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219200"/>
            <a:ext cx="838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rgbClr val="990000"/>
                </a:solidFill>
                <a:latin typeface="Calibri" panose="020F0502020204030204" pitchFamily="34" charset="0"/>
              </a:rPr>
              <a:t>1)</a:t>
            </a:r>
            <a:r>
              <a:rPr lang="es-MX" altLang="es-MX" sz="3200" b="0">
                <a:latin typeface="Calibri" panose="020F0502020204030204" pitchFamily="34" charset="0"/>
              </a:rPr>
              <a:t> Elección parlamentaria: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05476" name="Text Box 4">
            <a:extLst>
              <a:ext uri="{FF2B5EF4-FFF2-40B4-BE49-F238E27FC236}">
                <a16:creationId xmlns:a16="http://schemas.microsoft.com/office/drawing/2014/main" id="{0986738A-DD7F-4C55-B55D-96B587CF7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078163"/>
            <a:ext cx="6629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rgbClr val="990000"/>
                </a:solidFill>
                <a:latin typeface="Calibri" panose="020F0502020204030204" pitchFamily="34" charset="0"/>
              </a:rPr>
              <a:t>2)</a:t>
            </a:r>
            <a:r>
              <a:rPr lang="es-MX" altLang="es-MX" sz="3200" b="0">
                <a:latin typeface="Calibri" panose="020F0502020204030204" pitchFamily="34" charset="0"/>
              </a:rPr>
              <a:t> </a:t>
            </a:r>
            <a:r>
              <a:rPr lang="es-MX" altLang="es-MX" sz="3200" b="0" i="1">
                <a:latin typeface="Calibri" panose="020F0502020204030204" pitchFamily="34" charset="0"/>
              </a:rPr>
              <a:t>Formateur</a:t>
            </a:r>
            <a:r>
              <a:rPr lang="es-MX" altLang="es-MX" sz="3200" b="0">
                <a:latin typeface="Calibri" panose="020F0502020204030204" pitchFamily="34" charset="0"/>
              </a:rPr>
              <a:t> propone una coalición: 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05477" name="Text Box 5">
            <a:extLst>
              <a:ext uri="{FF2B5EF4-FFF2-40B4-BE49-F238E27FC236}">
                <a16:creationId xmlns:a16="http://schemas.microsoft.com/office/drawing/2014/main" id="{269CB5BA-B7D0-4801-B4F1-8E555A071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782763"/>
            <a:ext cx="6096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¿algún partido cuenta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con mayoría de escaños? 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grpSp>
        <p:nvGrpSpPr>
          <p:cNvPr id="2" name="Group 8">
            <a:extLst>
              <a:ext uri="{FF2B5EF4-FFF2-40B4-BE49-F238E27FC236}">
                <a16:creationId xmlns:a16="http://schemas.microsoft.com/office/drawing/2014/main" id="{3B451C6F-64C5-4A73-B6CF-AE6BA38C7D6F}"/>
              </a:ext>
            </a:extLst>
          </p:cNvPr>
          <p:cNvGrpSpPr>
            <a:grpSpLocks/>
          </p:cNvGrpSpPr>
          <p:nvPr/>
        </p:nvGrpSpPr>
        <p:grpSpPr bwMode="auto">
          <a:xfrm>
            <a:off x="5054600" y="1752600"/>
            <a:ext cx="2805113" cy="1066800"/>
            <a:chOff x="3779" y="973"/>
            <a:chExt cx="1767" cy="672"/>
          </a:xfrm>
        </p:grpSpPr>
        <p:sp>
          <p:nvSpPr>
            <p:cNvPr id="38928" name="Text Box 6">
              <a:extLst>
                <a:ext uri="{FF2B5EF4-FFF2-40B4-BE49-F238E27FC236}">
                  <a16:creationId xmlns:a16="http://schemas.microsoft.com/office/drawing/2014/main" id="{78662B29-AB02-4D36-8552-C4C4FC2684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2" y="973"/>
              <a:ext cx="158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3200" b="0">
                  <a:latin typeface="Calibri" panose="020F0502020204030204" pitchFamily="34" charset="0"/>
                </a:rPr>
                <a:t>Sí: gobierna </a:t>
              </a:r>
              <a:br>
                <a:rPr lang="es-MX" altLang="es-MX" sz="3200" b="0">
                  <a:latin typeface="Calibri" panose="020F0502020204030204" pitchFamily="34" charset="0"/>
                </a:rPr>
              </a:br>
              <a:r>
                <a:rPr lang="es-MX" altLang="es-MX" sz="3200" b="0">
                  <a:latin typeface="Calibri" panose="020F0502020204030204" pitchFamily="34" charset="0"/>
                </a:rPr>
                <a:t>No: pasa a 2</a:t>
              </a:r>
              <a:endParaRPr lang="es-ES" altLang="es-MX" sz="3200" b="0" i="1">
                <a:latin typeface="Calibri" panose="020F0502020204030204" pitchFamily="34" charset="0"/>
              </a:endParaRPr>
            </a:p>
          </p:txBody>
        </p:sp>
        <p:sp>
          <p:nvSpPr>
            <p:cNvPr id="38929" name="AutoShape 7">
              <a:extLst>
                <a:ext uri="{FF2B5EF4-FFF2-40B4-BE49-F238E27FC236}">
                  <a16:creationId xmlns:a16="http://schemas.microsoft.com/office/drawing/2014/main" id="{83CD66BD-3761-44DA-806A-D5C20ED00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" y="1016"/>
              <a:ext cx="170" cy="594"/>
            </a:xfrm>
            <a:prstGeom prst="leftBrace">
              <a:avLst>
                <a:gd name="adj1" fmla="val 29118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/>
            </a:p>
          </p:txBody>
        </p:sp>
      </p:grpSp>
      <p:sp>
        <p:nvSpPr>
          <p:cNvPr id="105481" name="Text Box 9">
            <a:extLst>
              <a:ext uri="{FF2B5EF4-FFF2-40B4-BE49-F238E27FC236}">
                <a16:creationId xmlns:a16="http://schemas.microsoft.com/office/drawing/2014/main" id="{359E1969-4DC3-4075-9352-013E683FE1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3687763"/>
            <a:ext cx="7620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 b="0">
                <a:latin typeface="Calibri" panose="020F0502020204030204" pitchFamily="34" charset="0"/>
              </a:rPr>
              <a:t> suele empezar part. + grande (informal)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05482" name="Text Box 10">
            <a:extLst>
              <a:ext uri="{FF2B5EF4-FFF2-40B4-BE49-F238E27FC236}">
                <a16:creationId xmlns:a16="http://schemas.microsoft.com/office/drawing/2014/main" id="{00579C5A-44C9-4883-B19A-5BA01507D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5029200"/>
            <a:ext cx="76200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 b="0">
                <a:latin typeface="Calibri" panose="020F0502020204030204" pitchFamily="34" charset="0"/>
              </a:rPr>
              <a:t> Ministro tiene control de agenda en la </a:t>
            </a:r>
            <a:br>
              <a:rPr lang="es-ES" altLang="es-MX" sz="3200" b="0">
                <a:latin typeface="Calibri" panose="020F0502020204030204" pitchFamily="34" charset="0"/>
              </a:rPr>
            </a:br>
            <a:r>
              <a:rPr lang="es-ES" altLang="es-MX" sz="3200" b="0">
                <a:latin typeface="Calibri" panose="020F0502020204030204" pitchFamily="34" charset="0"/>
              </a:rPr>
              <a:t>   jurisdicción de su cartera (p.ej. Líder verde</a:t>
            </a:r>
            <a:br>
              <a:rPr lang="es-ES" altLang="es-MX" sz="3200" b="0">
                <a:latin typeface="Calibri" panose="020F0502020204030204" pitchFamily="34" charset="0"/>
              </a:rPr>
            </a:br>
            <a:r>
              <a:rPr lang="es-ES" altLang="es-MX" sz="3200" b="0">
                <a:latin typeface="Calibri" panose="020F0502020204030204" pitchFamily="34" charset="0"/>
              </a:rPr>
              <a:t>   en RREE --&gt; vs. guerra Irak)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05485" name="Text Box 13">
            <a:extLst>
              <a:ext uri="{FF2B5EF4-FFF2-40B4-BE49-F238E27FC236}">
                <a16:creationId xmlns:a16="http://schemas.microsoft.com/office/drawing/2014/main" id="{3736BE72-FE11-494B-BDEC-F4C36E7CD7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0" y="1771650"/>
            <a:ext cx="1371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1600" b="0">
                <a:latin typeface="Arial" panose="020B0604020202020204" pitchFamily="34" charset="0"/>
              </a:rPr>
              <a:t>ej. UK</a:t>
            </a:r>
          </a:p>
        </p:txBody>
      </p:sp>
      <p:sp>
        <p:nvSpPr>
          <p:cNvPr id="105484" name="AutoShape 1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B6D19172-BD36-4CC6-A89C-4B9662402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1752600"/>
            <a:ext cx="609600" cy="381000"/>
          </a:xfrm>
          <a:prstGeom prst="actionButtonBlank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05486" name="Line 14">
            <a:extLst>
              <a:ext uri="{FF2B5EF4-FFF2-40B4-BE49-F238E27FC236}">
                <a16:creationId xmlns:a16="http://schemas.microsoft.com/office/drawing/2014/main" id="{EBDA70CC-49E5-40A3-BDA5-3CDF1A8B1C15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8100" y="194310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5488" name="Text Box 16">
            <a:extLst>
              <a:ext uri="{FF2B5EF4-FFF2-40B4-BE49-F238E27FC236}">
                <a16:creationId xmlns:a16="http://schemas.microsoft.com/office/drawing/2014/main" id="{EB5BAC20-67C7-4F7E-BEC1-19C15D694D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4525" y="2419350"/>
            <a:ext cx="1371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1600" b="0">
                <a:latin typeface="Arial" panose="020B0604020202020204" pitchFamily="34" charset="0"/>
              </a:rPr>
              <a:t>ej. Alem</a:t>
            </a:r>
          </a:p>
        </p:txBody>
      </p:sp>
      <p:sp>
        <p:nvSpPr>
          <p:cNvPr id="105489" name="AutoShape 17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A1FBDD7E-66C0-4C50-BF23-704A2139B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8725" y="2374900"/>
            <a:ext cx="609600" cy="381000"/>
          </a:xfrm>
          <a:prstGeom prst="actionButtonBlank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05490" name="Line 18">
            <a:hlinkClick r:id="rId4" action="ppaction://hlinksldjump"/>
            <a:extLst>
              <a:ext uri="{FF2B5EF4-FFF2-40B4-BE49-F238E27FC236}">
                <a16:creationId xmlns:a16="http://schemas.microsoft.com/office/drawing/2014/main" id="{E26A3A03-72BD-4A8D-918D-D8E3D35AE373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3025" y="256540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5491" name="Text Box 19">
            <a:extLst>
              <a:ext uri="{FF2B5EF4-FFF2-40B4-BE49-F238E27FC236}">
                <a16:creationId xmlns:a16="http://schemas.microsoft.com/office/drawing/2014/main" id="{5858CF4E-89D4-4607-9C80-F2299BE0DD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373563"/>
            <a:ext cx="7620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 b="0">
                <a:latin typeface="Calibri" panose="020F0502020204030204" pitchFamily="34" charset="0"/>
              </a:rPr>
              <a:t> carteras se distribuyen según Gamson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5" grpId="0" autoUpdateAnimBg="0"/>
      <p:bldP spid="105476" grpId="0" autoUpdateAnimBg="0"/>
      <p:bldP spid="105477" grpId="0" autoUpdateAnimBg="0"/>
      <p:bldP spid="105481" grpId="0" autoUpdateAnimBg="0"/>
      <p:bldP spid="105482" grpId="0" autoUpdateAnimBg="0"/>
      <p:bldP spid="105485" grpId="0" autoUpdateAnimBg="0"/>
      <p:bldP spid="105484" grpId="0" animBg="1"/>
      <p:bldP spid="105488" grpId="0" autoUpdateAnimBg="0"/>
      <p:bldP spid="105489" grpId="0" animBg="1"/>
      <p:bldP spid="105491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4">
            <a:extLst>
              <a:ext uri="{FF2B5EF4-FFF2-40B4-BE49-F238E27FC236}">
                <a16:creationId xmlns:a16="http://schemas.microsoft.com/office/drawing/2014/main" id="{D787881C-9571-4858-BFDD-52E4CC04C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04800"/>
            <a:ext cx="838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rgbClr val="990000"/>
                </a:solidFill>
                <a:latin typeface="Calibri" panose="020F0502020204030204" pitchFamily="34" charset="0"/>
              </a:rPr>
              <a:t>3)</a:t>
            </a:r>
            <a:r>
              <a:rPr lang="es-MX" altLang="es-MX" sz="3200" b="0">
                <a:latin typeface="Calibri" panose="020F0502020204030204" pitchFamily="34" charset="0"/>
              </a:rPr>
              <a:t> Coalición mayoritaria = nuevo gobierno. 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09573" name="Text Box 5">
            <a:extLst>
              <a:ext uri="{FF2B5EF4-FFF2-40B4-BE49-F238E27FC236}">
                <a16:creationId xmlns:a16="http://schemas.microsoft.com/office/drawing/2014/main" id="{414EC70A-5B04-4ADF-885A-5213EEE49A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" y="819150"/>
            <a:ext cx="7620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altLang="es-MX" sz="3200" b="0">
                <a:latin typeface="Calibri" panose="020F0502020204030204" pitchFamily="34" charset="0"/>
              </a:rPr>
              <a:t>No son raros los </a:t>
            </a:r>
            <a:r>
              <a:rPr lang="es-ES" altLang="es-MX" sz="3200" b="0" i="1">
                <a:latin typeface="Calibri" panose="020F0502020204030204" pitchFamily="34" charset="0"/>
              </a:rPr>
              <a:t>gobiernos de minoría</a:t>
            </a:r>
          </a:p>
        </p:txBody>
      </p:sp>
      <p:sp>
        <p:nvSpPr>
          <p:cNvPr id="109574" name="Text Box 6">
            <a:extLst>
              <a:ext uri="{FF2B5EF4-FFF2-40B4-BE49-F238E27FC236}">
                <a16:creationId xmlns:a16="http://schemas.microsoft.com/office/drawing/2014/main" id="{650AC138-7195-4FB2-B870-F703CDF7EE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2900" y="971550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1600" b="0">
                <a:latin typeface="Calibri" panose="020F0502020204030204" pitchFamily="34" charset="0"/>
              </a:rPr>
              <a:t>frec.</a:t>
            </a:r>
          </a:p>
        </p:txBody>
      </p:sp>
      <p:sp>
        <p:nvSpPr>
          <p:cNvPr id="109575" name="AutoShape 7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1FD4F91D-B754-418C-BC7F-A250330EC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6150" y="933450"/>
            <a:ext cx="609600" cy="381000"/>
          </a:xfrm>
          <a:prstGeom prst="actionButtonBlank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09576" name="Line 8">
            <a:extLst>
              <a:ext uri="{FF2B5EF4-FFF2-40B4-BE49-F238E27FC236}">
                <a16:creationId xmlns:a16="http://schemas.microsoft.com/office/drawing/2014/main" id="{52E40085-D83A-4956-92C8-154AC7FFB20C}"/>
              </a:ext>
            </a:extLst>
          </p:cNvPr>
          <p:cNvSpPr>
            <a:spLocks noChangeShapeType="1"/>
          </p:cNvSpPr>
          <p:nvPr/>
        </p:nvSpPr>
        <p:spPr bwMode="auto">
          <a:xfrm>
            <a:off x="7410450" y="112395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grpSp>
        <p:nvGrpSpPr>
          <p:cNvPr id="2" name="Group 32">
            <a:extLst>
              <a:ext uri="{FF2B5EF4-FFF2-40B4-BE49-F238E27FC236}">
                <a16:creationId xmlns:a16="http://schemas.microsoft.com/office/drawing/2014/main" id="{9B4F1621-CC52-48E3-9B94-C44164577EC9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3048000"/>
            <a:ext cx="4781550" cy="3276600"/>
            <a:chOff x="864" y="1968"/>
            <a:chExt cx="3012" cy="2064"/>
          </a:xfrm>
        </p:grpSpPr>
        <p:sp>
          <p:nvSpPr>
            <p:cNvPr id="39964" name="Rectangle 27">
              <a:extLst>
                <a:ext uri="{FF2B5EF4-FFF2-40B4-BE49-F238E27FC236}">
                  <a16:creationId xmlns:a16="http://schemas.microsoft.com/office/drawing/2014/main" id="{56F126CA-30DF-4D30-A568-DAFA6976B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1968"/>
              <a:ext cx="2832" cy="206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/>
            </a:p>
          </p:txBody>
        </p:sp>
        <p:sp>
          <p:nvSpPr>
            <p:cNvPr id="39965" name="Line 28">
              <a:extLst>
                <a:ext uri="{FF2B5EF4-FFF2-40B4-BE49-F238E27FC236}">
                  <a16:creationId xmlns:a16="http://schemas.microsoft.com/office/drawing/2014/main" id="{C018ECFB-339F-44E6-87F9-C37FA013D9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8" y="2188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9966" name="Line 29">
              <a:extLst>
                <a:ext uri="{FF2B5EF4-FFF2-40B4-BE49-F238E27FC236}">
                  <a16:creationId xmlns:a16="http://schemas.microsoft.com/office/drawing/2014/main" id="{3621947C-1392-4113-A884-1D70C5B6A0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3772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9967" name="Text Box 30">
              <a:extLst>
                <a:ext uri="{FF2B5EF4-FFF2-40B4-BE49-F238E27FC236}">
                  <a16:creationId xmlns:a16="http://schemas.microsoft.com/office/drawing/2014/main" id="{C4F70C8A-2DE0-45F6-B049-6123ED5767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1968"/>
              <a:ext cx="72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1600" b="0">
                  <a:latin typeface="Calibri" panose="020F0502020204030204" pitchFamily="34" charset="0"/>
                </a:rPr>
                <a:t>anti-bélico</a:t>
              </a:r>
            </a:p>
          </p:txBody>
        </p:sp>
        <p:sp>
          <p:nvSpPr>
            <p:cNvPr id="39968" name="Text Box 31">
              <a:extLst>
                <a:ext uri="{FF2B5EF4-FFF2-40B4-BE49-F238E27FC236}">
                  <a16:creationId xmlns:a16="http://schemas.microsoft.com/office/drawing/2014/main" id="{6F5E2830-3CDC-4C65-AE5A-6E19101B83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2" y="3645"/>
              <a:ext cx="110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1600" b="0">
                  <a:latin typeface="Calibri" panose="020F0502020204030204" pitchFamily="34" charset="0"/>
                </a:rPr>
                <a:t>pro-mercado</a:t>
              </a:r>
            </a:p>
          </p:txBody>
        </p:sp>
      </p:grpSp>
      <p:sp>
        <p:nvSpPr>
          <p:cNvPr id="109606" name="Text Box 38">
            <a:extLst>
              <a:ext uri="{FF2B5EF4-FFF2-40B4-BE49-F238E27FC236}">
                <a16:creationId xmlns:a16="http://schemas.microsoft.com/office/drawing/2014/main" id="{4376A649-32B6-4A91-ADFD-7629B972B6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565525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000">
                <a:solidFill>
                  <a:srgbClr val="008000"/>
                </a:solidFill>
                <a:latin typeface="Calibri" panose="020F0502020204030204" pitchFamily="34" charset="0"/>
              </a:rPr>
              <a:t>A </a:t>
            </a:r>
            <a:r>
              <a:rPr lang="en-US" altLang="es-MX" sz="1600" b="0">
                <a:solidFill>
                  <a:srgbClr val="008000"/>
                </a:solidFill>
                <a:latin typeface="Calibri" panose="020F0502020204030204" pitchFamily="34" charset="0"/>
              </a:rPr>
              <a:t>30%</a:t>
            </a:r>
            <a:endParaRPr lang="en-US" altLang="es-MX" sz="2000" b="0">
              <a:solidFill>
                <a:srgbClr val="008000"/>
              </a:solidFill>
              <a:latin typeface="Calibri" panose="020F0502020204030204" pitchFamily="34" charset="0"/>
            </a:endParaRPr>
          </a:p>
        </p:txBody>
      </p:sp>
      <p:sp>
        <p:nvSpPr>
          <p:cNvPr id="109608" name="Oval 40">
            <a:extLst>
              <a:ext uri="{FF2B5EF4-FFF2-40B4-BE49-F238E27FC236}">
                <a16:creationId xmlns:a16="http://schemas.microsoft.com/office/drawing/2014/main" id="{D1DCDCDD-8EFC-455B-BC05-D6AB9A3AE1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42291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09609" name="Text Box 41">
            <a:extLst>
              <a:ext uri="{FF2B5EF4-FFF2-40B4-BE49-F238E27FC236}">
                <a16:creationId xmlns:a16="http://schemas.microsoft.com/office/drawing/2014/main" id="{A07D4BFC-C2D3-46CD-9631-347472D85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3700" y="3908425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B </a:t>
            </a:r>
            <a:r>
              <a:rPr lang="en-US" altLang="es-MX" sz="1600" b="0">
                <a:latin typeface="Calibri" panose="020F0502020204030204" pitchFamily="34" charset="0"/>
              </a:rPr>
              <a:t>45%</a:t>
            </a:r>
            <a:endParaRPr lang="en-US" altLang="es-MX" sz="2000">
              <a:latin typeface="Calibri" panose="020F0502020204030204" pitchFamily="34" charset="0"/>
            </a:endParaRPr>
          </a:p>
        </p:txBody>
      </p:sp>
      <p:sp>
        <p:nvSpPr>
          <p:cNvPr id="109612" name="Text Box 44">
            <a:extLst>
              <a:ext uri="{FF2B5EF4-FFF2-40B4-BE49-F238E27FC236}">
                <a16:creationId xmlns:a16="http://schemas.microsoft.com/office/drawing/2014/main" id="{409596E0-722B-48FB-A883-19B6E240FC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1350" y="5318125"/>
            <a:ext cx="13335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000">
                <a:solidFill>
                  <a:srgbClr val="FFCC66"/>
                </a:solidFill>
                <a:latin typeface="Calibri" panose="020F0502020204030204" pitchFamily="34" charset="0"/>
              </a:rPr>
              <a:t>C</a:t>
            </a:r>
            <a:r>
              <a:rPr lang="en-US" altLang="es-MX" sz="2000" b="0">
                <a:solidFill>
                  <a:srgbClr val="FFCC66"/>
                </a:solidFill>
                <a:latin typeface="Calibri" panose="020F0502020204030204" pitchFamily="34" charset="0"/>
              </a:rPr>
              <a:t> </a:t>
            </a:r>
            <a:r>
              <a:rPr lang="en-US" altLang="es-MX" sz="1600" b="0">
                <a:solidFill>
                  <a:srgbClr val="FFCC66"/>
                </a:solidFill>
                <a:latin typeface="Calibri" panose="020F0502020204030204" pitchFamily="34" charset="0"/>
              </a:rPr>
              <a:t>25%</a:t>
            </a:r>
            <a:endParaRPr lang="en-US" altLang="es-MX" sz="1600">
              <a:solidFill>
                <a:srgbClr val="FFCC66"/>
              </a:solidFill>
              <a:latin typeface="Calibri" panose="020F0502020204030204" pitchFamily="34" charset="0"/>
            </a:endParaRPr>
          </a:p>
        </p:txBody>
      </p:sp>
      <p:sp>
        <p:nvSpPr>
          <p:cNvPr id="109613" name="Text Box 45">
            <a:extLst>
              <a:ext uri="{FF2B5EF4-FFF2-40B4-BE49-F238E27FC236}">
                <a16:creationId xmlns:a16="http://schemas.microsoft.com/office/drawing/2014/main" id="{F451FB8C-B141-4D5D-9C88-287271DB09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" y="194945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altLang="es-MX" sz="2800" b="0">
                <a:latin typeface="Calibri" panose="020F0502020204030204" pitchFamily="34" charset="0"/>
              </a:rPr>
              <a:t>Apoyo </a:t>
            </a:r>
            <a:r>
              <a:rPr lang="es-MX" altLang="es-MX" sz="2800" b="0">
                <a:latin typeface="Calibri" panose="020F0502020204030204" pitchFamily="34" charset="0"/>
              </a:rPr>
              <a:t>tácito (</a:t>
            </a:r>
            <a:r>
              <a:rPr lang="es-ES" altLang="es-MX" sz="2800" b="0">
                <a:latin typeface="Calibri" panose="020F0502020204030204" pitchFamily="34" charset="0"/>
              </a:rPr>
              <a:t>sin carteras</a:t>
            </a:r>
            <a:r>
              <a:rPr lang="es-MX" altLang="es-MX" sz="2800" b="0">
                <a:latin typeface="Calibri" panose="020F0502020204030204" pitchFamily="34" charset="0"/>
              </a:rPr>
              <a:t>) en el parlamento, alianzas </a:t>
            </a:r>
            <a:r>
              <a:rPr lang="es-ES" altLang="es-MX" sz="2800" b="0">
                <a:latin typeface="Calibri" panose="020F0502020204030204" pitchFamily="34" charset="0"/>
              </a:rPr>
              <a:t>cambian según el tema</a:t>
            </a:r>
          </a:p>
        </p:txBody>
      </p:sp>
      <p:sp>
        <p:nvSpPr>
          <p:cNvPr id="109614" name="Text Box 46">
            <a:extLst>
              <a:ext uri="{FF2B5EF4-FFF2-40B4-BE49-F238E27FC236}">
                <a16:creationId xmlns:a16="http://schemas.microsoft.com/office/drawing/2014/main" id="{653BC2EF-67CB-4868-BA5C-49106D5CA4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3505200"/>
            <a:ext cx="35052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b="0">
                <a:latin typeface="Calibri" panose="020F0502020204030204" pitchFamily="34" charset="0"/>
              </a:rPr>
              <a:t>La supervivencia de un gobierno “B” depende de que A y C no se unan en </a:t>
            </a:r>
            <a:br>
              <a:rPr lang="en-US" altLang="es-MX" b="0">
                <a:latin typeface="Calibri" panose="020F0502020204030204" pitchFamily="34" charset="0"/>
              </a:rPr>
            </a:br>
            <a:r>
              <a:rPr lang="en-US" altLang="es-MX" b="0">
                <a:latin typeface="Calibri" panose="020F0502020204030204" pitchFamily="34" charset="0"/>
              </a:rPr>
              <a:t>su contra...</a:t>
            </a:r>
          </a:p>
        </p:txBody>
      </p:sp>
      <p:sp>
        <p:nvSpPr>
          <p:cNvPr id="109615" name="Line 47">
            <a:extLst>
              <a:ext uri="{FF2B5EF4-FFF2-40B4-BE49-F238E27FC236}">
                <a16:creationId xmlns:a16="http://schemas.microsoft.com/office/drawing/2014/main" id="{70E5D737-C95D-4FF9-8B6C-AF1EE87C7035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7800" y="3962400"/>
            <a:ext cx="3810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9616" name="Line 48">
            <a:extLst>
              <a:ext uri="{FF2B5EF4-FFF2-40B4-BE49-F238E27FC236}">
                <a16:creationId xmlns:a16="http://schemas.microsoft.com/office/drawing/2014/main" id="{0713CF45-5C9D-416C-8A2B-0D55F59BB3FE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7800" y="4267200"/>
            <a:ext cx="14478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9618" name="Line 50">
            <a:extLst>
              <a:ext uri="{FF2B5EF4-FFF2-40B4-BE49-F238E27FC236}">
                <a16:creationId xmlns:a16="http://schemas.microsoft.com/office/drawing/2014/main" id="{B2E03738-AA18-46D4-A774-1CBDD555B72D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4650" y="4267200"/>
            <a:ext cx="0" cy="16764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9619" name="Line 51">
            <a:extLst>
              <a:ext uri="{FF2B5EF4-FFF2-40B4-BE49-F238E27FC236}">
                <a16:creationId xmlns:a16="http://schemas.microsoft.com/office/drawing/2014/main" id="{D355D9DF-5DA8-4C48-AA47-DFBB8AFC9F77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5638800"/>
            <a:ext cx="0" cy="3048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9605" name="Oval 37">
            <a:extLst>
              <a:ext uri="{FF2B5EF4-FFF2-40B4-BE49-F238E27FC236}">
                <a16:creationId xmlns:a16="http://schemas.microsoft.com/office/drawing/2014/main" id="{189C0365-EF7B-41FD-B1FF-6B8856B17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9750" y="3924300"/>
            <a:ext cx="76200" cy="76200"/>
          </a:xfrm>
          <a:prstGeom prst="ellipse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09611" name="Oval 43">
            <a:extLst>
              <a:ext uri="{FF2B5EF4-FFF2-40B4-BE49-F238E27FC236}">
                <a16:creationId xmlns:a16="http://schemas.microsoft.com/office/drawing/2014/main" id="{14F6C450-BF10-4819-94A1-0E5254FAC3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2300" y="5600700"/>
            <a:ext cx="76200" cy="76200"/>
          </a:xfrm>
          <a:prstGeom prst="ellipse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s-MX" b="0">
              <a:solidFill>
                <a:srgbClr val="FFCC66"/>
              </a:solidFill>
              <a:latin typeface="Calibri" panose="020F0502020204030204" pitchFamily="34" charset="0"/>
            </a:endParaRPr>
          </a:p>
        </p:txBody>
      </p:sp>
      <p:sp>
        <p:nvSpPr>
          <p:cNvPr id="109622" name="Text Box 54">
            <a:extLst>
              <a:ext uri="{FF2B5EF4-FFF2-40B4-BE49-F238E27FC236}">
                <a16:creationId xmlns:a16="http://schemas.microsoft.com/office/drawing/2014/main" id="{46056D20-5E9D-447C-84A9-27F5048A1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6550" y="1382713"/>
            <a:ext cx="34480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altLang="es-MX" sz="3200" b="0">
                <a:solidFill>
                  <a:srgbClr val="990000"/>
                </a:solidFill>
                <a:latin typeface="Calibri" panose="020F0502020204030204" pitchFamily="34" charset="0"/>
              </a:rPr>
              <a:t>¿cómo subsisten?</a:t>
            </a:r>
            <a:endParaRPr lang="es-ES" altLang="es-MX" sz="3200" b="0" i="1">
              <a:solidFill>
                <a:srgbClr val="990000"/>
              </a:solidFill>
              <a:latin typeface="Calibri" panose="020F0502020204030204" pitchFamily="34" charset="0"/>
            </a:endParaRPr>
          </a:p>
        </p:txBody>
      </p:sp>
      <p:sp>
        <p:nvSpPr>
          <p:cNvPr id="109623" name="Text Box 55">
            <a:extLst>
              <a:ext uri="{FF2B5EF4-FFF2-40B4-BE49-F238E27FC236}">
                <a16:creationId xmlns:a16="http://schemas.microsoft.com/office/drawing/2014/main" id="{A0F8BD5E-C627-426E-9A38-A0E962FF5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4597400"/>
            <a:ext cx="35052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b="0">
                <a:latin typeface="Calibri" panose="020F0502020204030204" pitchFamily="34" charset="0"/>
              </a:rPr>
              <a:t>                     para lo cual </a:t>
            </a:r>
            <a:br>
              <a:rPr lang="en-US" altLang="es-MX" b="0">
                <a:latin typeface="Calibri" panose="020F0502020204030204" pitchFamily="34" charset="0"/>
              </a:rPr>
            </a:br>
            <a:r>
              <a:rPr lang="en-US" altLang="es-MX" b="0">
                <a:latin typeface="Calibri" panose="020F0502020204030204" pitchFamily="34" charset="0"/>
              </a:rPr>
              <a:t>B aprovecha afinidades relativas</a:t>
            </a:r>
          </a:p>
        </p:txBody>
      </p:sp>
      <p:grpSp>
        <p:nvGrpSpPr>
          <p:cNvPr id="3" name="Group 59">
            <a:extLst>
              <a:ext uri="{FF2B5EF4-FFF2-40B4-BE49-F238E27FC236}">
                <a16:creationId xmlns:a16="http://schemas.microsoft.com/office/drawing/2014/main" id="{661C1581-D466-421C-B3F0-328FAC451636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3810000"/>
            <a:ext cx="990600" cy="581025"/>
            <a:chOff x="96" y="2400"/>
            <a:chExt cx="624" cy="366"/>
          </a:xfrm>
        </p:grpSpPr>
        <p:sp>
          <p:nvSpPr>
            <p:cNvPr id="39962" name="Line 49">
              <a:extLst>
                <a:ext uri="{FF2B5EF4-FFF2-40B4-BE49-F238E27FC236}">
                  <a16:creationId xmlns:a16="http://schemas.microsoft.com/office/drawing/2014/main" id="{CAF77635-B2AE-4E0B-B7AB-80627E4C04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0" y="249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9963" name="Text Box 56">
              <a:extLst>
                <a:ext uri="{FF2B5EF4-FFF2-40B4-BE49-F238E27FC236}">
                  <a16:creationId xmlns:a16="http://schemas.microsoft.com/office/drawing/2014/main" id="{9F9B3712-DA2F-4BE7-8102-32C08C6AB5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2400"/>
              <a:ext cx="624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600" b="0">
                  <a:latin typeface="Calibri" panose="020F0502020204030204" pitchFamily="34" charset="0"/>
                </a:rPr>
                <a:t>afinidad con A</a:t>
              </a:r>
            </a:p>
          </p:txBody>
        </p:sp>
      </p:grpSp>
      <p:grpSp>
        <p:nvGrpSpPr>
          <p:cNvPr id="4" name="Group 58">
            <a:extLst>
              <a:ext uri="{FF2B5EF4-FFF2-40B4-BE49-F238E27FC236}">
                <a16:creationId xmlns:a16="http://schemas.microsoft.com/office/drawing/2014/main" id="{7CB40D3B-A282-41AA-8716-3A61B02371E6}"/>
              </a:ext>
            </a:extLst>
          </p:cNvPr>
          <p:cNvGrpSpPr>
            <a:grpSpLocks/>
          </p:cNvGrpSpPr>
          <p:nvPr/>
        </p:nvGrpSpPr>
        <p:grpSpPr bwMode="auto">
          <a:xfrm>
            <a:off x="2311400" y="6045200"/>
            <a:ext cx="1574800" cy="336550"/>
            <a:chOff x="1456" y="3808"/>
            <a:chExt cx="992" cy="212"/>
          </a:xfrm>
        </p:grpSpPr>
        <p:sp>
          <p:nvSpPr>
            <p:cNvPr id="39960" name="Line 52">
              <a:extLst>
                <a:ext uri="{FF2B5EF4-FFF2-40B4-BE49-F238E27FC236}">
                  <a16:creationId xmlns:a16="http://schemas.microsoft.com/office/drawing/2014/main" id="{49DBC76B-CAE4-4A4E-A070-6E52473959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48" y="3808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9961" name="Text Box 57">
              <a:extLst>
                <a:ext uri="{FF2B5EF4-FFF2-40B4-BE49-F238E27FC236}">
                  <a16:creationId xmlns:a16="http://schemas.microsoft.com/office/drawing/2014/main" id="{E7E07565-7713-4DC1-BB20-08947F8845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6" y="3808"/>
              <a:ext cx="9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600" b="0">
                  <a:latin typeface="Calibri" panose="020F0502020204030204" pitchFamily="34" charset="0"/>
                </a:rPr>
                <a:t>afinidad con C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9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9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8" dur="500"/>
                                        <p:tgtEl>
                                          <p:spTgt spid="109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5" dur="500"/>
                                        <p:tgtEl>
                                          <p:spTgt spid="109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2" dur="500"/>
                                        <p:tgtEl>
                                          <p:spTgt spid="109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09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0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9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9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96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96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9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9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9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09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8" presetID="17" presetClass="entr" presetSubtype="1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9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09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09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09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2400"/>
                            </p:stCondLst>
                            <p:childTnLst>
                              <p:par>
                                <p:cTn id="8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09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09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096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096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290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34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3" grpId="0" autoUpdateAnimBg="0"/>
      <p:bldP spid="109574" grpId="0" autoUpdateAnimBg="0"/>
      <p:bldP spid="109575" grpId="0" animBg="1"/>
      <p:bldP spid="109606" grpId="0" autoUpdateAnimBg="0"/>
      <p:bldP spid="109608" grpId="0" animBg="1"/>
      <p:bldP spid="109609" grpId="0" autoUpdateAnimBg="0"/>
      <p:bldP spid="109612" grpId="0" autoUpdateAnimBg="0"/>
      <p:bldP spid="109613" grpId="0" autoUpdateAnimBg="0"/>
      <p:bldP spid="109614" grpId="0" autoUpdateAnimBg="0"/>
      <p:bldP spid="109605" grpId="0" animBg="1"/>
      <p:bldP spid="109611" grpId="0" animBg="1" autoUpdateAnimBg="0"/>
      <p:bldP spid="109622" grpId="0" autoUpdateAnimBg="0"/>
      <p:bldP spid="109623" grpId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25">
            <a:extLst>
              <a:ext uri="{FF2B5EF4-FFF2-40B4-BE49-F238E27FC236}">
                <a16:creationId xmlns:a16="http://schemas.microsoft.com/office/drawing/2014/main" id="{020CAC36-EABF-4981-940D-0ECB8093AD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89038"/>
            <a:ext cx="83820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rgbClr val="990000"/>
                </a:solidFill>
                <a:latin typeface="Calibri" panose="020F0502020204030204" pitchFamily="34" charset="0"/>
              </a:rPr>
              <a:t>4)</a:t>
            </a:r>
            <a:r>
              <a:rPr lang="es-MX" altLang="es-MX" sz="3200" b="0">
                <a:latin typeface="Calibri" panose="020F0502020204030204" pitchFamily="34" charset="0"/>
              </a:rPr>
              <a:t> El gobierno envía iniciativas al parlamento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  (para que su coalición las apruebe) y ejecuta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  los programas de gobierno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40963" name="Text Box 26">
            <a:extLst>
              <a:ext uri="{FF2B5EF4-FFF2-40B4-BE49-F238E27FC236}">
                <a16:creationId xmlns:a16="http://schemas.microsoft.com/office/drawing/2014/main" id="{A2A7B878-A1EF-4BD8-8A38-AFBF1A2DDF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50" y="304800"/>
            <a:ext cx="79311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La secuencia de un régimen parlamentario (3)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2667" name="Text Box 27">
            <a:extLst>
              <a:ext uri="{FF2B5EF4-FFF2-40B4-BE49-F238E27FC236}">
                <a16:creationId xmlns:a16="http://schemas.microsoft.com/office/drawing/2014/main" id="{BCC28734-4FE1-4512-A02E-BF7A53D22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124200"/>
            <a:ext cx="80962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¿Quién ejerce una mayor influencia, el gobierno o sus </a:t>
            </a:r>
            <a:r>
              <a:rPr lang="es-MX" altLang="es-MX" sz="3200" b="0" i="1">
                <a:latin typeface="Calibri" panose="020F0502020204030204" pitchFamily="34" charset="0"/>
              </a:rPr>
              <a:t>backbenchers</a:t>
            </a:r>
            <a:r>
              <a:rPr lang="es-MX" altLang="es-MX" sz="3200" b="0">
                <a:latin typeface="Calibri" panose="020F0502020204030204" pitchFamily="34" charset="0"/>
              </a:rPr>
              <a:t>? 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2668" name="Text Box 28">
            <a:extLst>
              <a:ext uri="{FF2B5EF4-FFF2-40B4-BE49-F238E27FC236}">
                <a16:creationId xmlns:a16="http://schemas.microsoft.com/office/drawing/2014/main" id="{B48F33F0-FD1F-47A3-9CB4-3F3618D85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511675"/>
            <a:ext cx="809625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Interdependencia: el gobierno no puede ir siempre en contra de los </a:t>
            </a:r>
            <a:r>
              <a:rPr lang="es-MX" altLang="es-MX" sz="3200" b="0" i="1">
                <a:latin typeface="Calibri" panose="020F0502020204030204" pitchFamily="34" charset="0"/>
              </a:rPr>
              <a:t>backbenchers</a:t>
            </a:r>
            <a:r>
              <a:rPr lang="es-MX" altLang="es-MX" sz="3200" b="0">
                <a:latin typeface="Calibri" panose="020F0502020204030204" pitchFamily="34" charset="0"/>
              </a:rPr>
              <a:t> (ver 5),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pero puede asociar medidas difíciles a votos de censura para “chantajear” a la coalición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7" grpId="0" autoUpdateAnimBg="0"/>
      <p:bldP spid="112668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2">
            <a:extLst>
              <a:ext uri="{FF2B5EF4-FFF2-40B4-BE49-F238E27FC236}">
                <a16:creationId xmlns:a16="http://schemas.microsoft.com/office/drawing/2014/main" id="{C2EA8E94-D4BB-4B64-97C1-6B037F64B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89038"/>
            <a:ext cx="8382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rgbClr val="990000"/>
                </a:solidFill>
                <a:latin typeface="Calibri" panose="020F0502020204030204" pitchFamily="34" charset="0"/>
              </a:rPr>
              <a:t>5)</a:t>
            </a:r>
            <a:r>
              <a:rPr lang="es-MX" altLang="es-MX" sz="3200" b="0">
                <a:latin typeface="Calibri" panose="020F0502020204030204" pitchFamily="34" charset="0"/>
              </a:rPr>
              <a:t> El gobierno sobrevive mientras una mayoría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  no lo censure (inglés: </a:t>
            </a:r>
            <a:r>
              <a:rPr lang="es-MX" altLang="es-MX" sz="3200" b="0" i="1">
                <a:latin typeface="Calibri" panose="020F0502020204030204" pitchFamily="34" charset="0"/>
              </a:rPr>
              <a:t>no-confidence vote</a:t>
            </a:r>
            <a:r>
              <a:rPr lang="es-MX" altLang="es-MX" sz="3200" b="0">
                <a:latin typeface="Calibri" panose="020F0502020204030204" pitchFamily="34" charset="0"/>
              </a:rPr>
              <a:t>)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41987" name="Text Box 3">
            <a:extLst>
              <a:ext uri="{FF2B5EF4-FFF2-40B4-BE49-F238E27FC236}">
                <a16:creationId xmlns:a16="http://schemas.microsoft.com/office/drawing/2014/main" id="{9A0A623A-C4B4-4D50-A124-01C24A5808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04800"/>
            <a:ext cx="79184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La secuencia de un régimen parlamentario (4)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4692" name="Text Box 4">
            <a:extLst>
              <a:ext uri="{FF2B5EF4-FFF2-40B4-BE49-F238E27FC236}">
                <a16:creationId xmlns:a16="http://schemas.microsoft.com/office/drawing/2014/main" id="{8194F6A9-4360-4E5E-B4E5-B5181A0047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438400"/>
            <a:ext cx="809625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¿Por qué cae prematuramente un gobierno? ¿Qué factores que desestabilizan el acuerdo de los socios?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4693" name="Text Box 5">
            <a:extLst>
              <a:ext uri="{FF2B5EF4-FFF2-40B4-BE49-F238E27FC236}">
                <a16:creationId xmlns:a16="http://schemas.microsoft.com/office/drawing/2014/main" id="{BB630EC5-758B-4E46-B9E5-CA324FE2B1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750" y="4572000"/>
            <a:ext cx="80962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Lupia+Strom: cercanía electoral y </a:t>
            </a:r>
            <a:r>
              <a:rPr lang="es-MX" altLang="es-MX" sz="3200" b="0" i="1">
                <a:latin typeface="Calibri" panose="020F0502020204030204" pitchFamily="34" charset="0"/>
              </a:rPr>
              <a:t>shocks</a:t>
            </a:r>
            <a:r>
              <a:rPr lang="es-MX" altLang="es-MX" sz="3200" b="0">
                <a:latin typeface="Calibri" panose="020F0502020204030204" pitchFamily="34" charset="0"/>
              </a:rPr>
              <a:t> corroen el cemento de las coaliciones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6" name="5 CuadroTexto">
            <a:extLst>
              <a:ext uri="{FF2B5EF4-FFF2-40B4-BE49-F238E27FC236}">
                <a16:creationId xmlns:a16="http://schemas.microsoft.com/office/drawing/2014/main" id="{CAE9E6AD-E37B-457F-B688-0681D2290DD1}"/>
              </a:ext>
            </a:extLst>
          </p:cNvPr>
          <p:cNvSpPr txBox="1"/>
          <p:nvPr/>
        </p:nvSpPr>
        <p:spPr>
          <a:xfrm>
            <a:off x="539750" y="2492375"/>
            <a:ext cx="7993063" cy="15700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s-MX" sz="3200" b="0" dirty="0">
                <a:latin typeface="Calibri" pitchFamily="34" charset="0"/>
              </a:rPr>
              <a:t>King </a:t>
            </a:r>
            <a:r>
              <a:rPr lang="es-MX" sz="3200" b="0" i="1" dirty="0">
                <a:latin typeface="Calibri" pitchFamily="34" charset="0"/>
              </a:rPr>
              <a:t>et al</a:t>
            </a:r>
            <a:r>
              <a:rPr lang="es-MX" sz="3200" b="0" dirty="0">
                <a:latin typeface="Calibri" pitchFamily="34" charset="0"/>
              </a:rPr>
              <a:t>.: la obligación constitucional de celebrar elecciones recorta duración esperada del gobierno en U.K. o Canadá a la </a:t>
            </a:r>
            <a:r>
              <a:rPr lang="es-MX" sz="3200" dirty="0">
                <a:latin typeface="Calibri" pitchFamily="34" charset="0"/>
              </a:rPr>
              <a:t>mitad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2" grpId="0" autoUpdateAnimBg="0"/>
      <p:bldP spid="114693" grpId="0" autoUpdateAnimBg="0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ext Box 2">
            <a:extLst>
              <a:ext uri="{FF2B5EF4-FFF2-40B4-BE49-F238E27FC236}">
                <a16:creationId xmlns:a16="http://schemas.microsoft.com/office/drawing/2014/main" id="{48D149F4-C537-46EE-BE6F-D26CCF52D5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1616075"/>
            <a:ext cx="450532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/>
                <a:cs typeface="Calibri"/>
              </a:rPr>
              <a:t>Canciller 1862-90</a:t>
            </a:r>
            <a:r>
              <a:rPr lang="es-MX" altLang="es-MX" sz="3200" b="0" dirty="0">
                <a:latin typeface="Calibri"/>
                <a:cs typeface="Calibri"/>
              </a:rPr>
              <a:t>, aplicó magistralmente los preceptos de Maquiavelo</a:t>
            </a:r>
          </a:p>
        </p:txBody>
      </p:sp>
      <p:sp>
        <p:nvSpPr>
          <p:cNvPr id="9219" name="Text Box 3">
            <a:extLst>
              <a:ext uri="{FF2B5EF4-FFF2-40B4-BE49-F238E27FC236}">
                <a16:creationId xmlns:a16="http://schemas.microsoft.com/office/drawing/2014/main" id="{239D7B31-D248-4B42-B176-A7C147CABA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5525" y="304800"/>
            <a:ext cx="7086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Otto von Bismar</a:t>
            </a: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c</a:t>
            </a:r>
            <a:r>
              <a:rPr lang="es-ES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k</a:t>
            </a: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 (1815-1898)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pic>
        <p:nvPicPr>
          <p:cNvPr id="9220" name="Picture 5" descr="C:\Documents and Settings\emagar\Mis documentos\Mis imágenes\bismarck2.jpg">
            <a:extLst>
              <a:ext uri="{FF2B5EF4-FFF2-40B4-BE49-F238E27FC236}">
                <a16:creationId xmlns:a16="http://schemas.microsoft.com/office/drawing/2014/main" id="{305FF585-C90D-4D29-8B7C-277C0BE47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1581150"/>
            <a:ext cx="3238500" cy="466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2" name="Text Box 6">
            <a:extLst>
              <a:ext uri="{FF2B5EF4-FFF2-40B4-BE49-F238E27FC236}">
                <a16:creationId xmlns:a16="http://schemas.microsoft.com/office/drawing/2014/main" id="{88D0CD02-EC5B-4C63-B67B-8850561131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4130675"/>
            <a:ext cx="4229100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 dirty="0">
                <a:latin typeface="Calibri"/>
                <a:cs typeface="Calibri"/>
              </a:rPr>
              <a:t>Premisa: </a:t>
            </a:r>
            <a:br>
              <a:rPr lang="es-MX" altLang="es-MX" sz="3200" b="0" dirty="0">
                <a:latin typeface="Calibri"/>
                <a:cs typeface="Calibri"/>
              </a:rPr>
            </a:br>
            <a:r>
              <a:rPr lang="es-MX" altLang="es-MX" sz="3200" b="0" dirty="0">
                <a:latin typeface="Calibri"/>
                <a:cs typeface="Calibri"/>
              </a:rPr>
              <a:t>sólo una Alemania unida permitiría la supervivencia de </a:t>
            </a:r>
            <a:r>
              <a:rPr lang="es-MX" sz="3200" b="0" dirty="0">
                <a:latin typeface="Calibri"/>
                <a:cs typeface="Calibri"/>
              </a:rPr>
              <a:t>Prusia</a:t>
            </a:r>
            <a:endParaRPr lang="es-ES" altLang="es-MX" sz="3200" b="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8" grpId="0" autoUpdateAnimBg="0"/>
      <p:bldP spid="80902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2">
            <a:extLst>
              <a:ext uri="{FF2B5EF4-FFF2-40B4-BE49-F238E27FC236}">
                <a16:creationId xmlns:a16="http://schemas.microsoft.com/office/drawing/2014/main" id="{2C09D9FD-EB78-45E1-8713-0BA11C5B1E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04800"/>
            <a:ext cx="76263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La formación de alianzas poselectorales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43011" name="Text Box 3">
            <a:extLst>
              <a:ext uri="{FF2B5EF4-FFF2-40B4-BE49-F238E27FC236}">
                <a16:creationId xmlns:a16="http://schemas.microsoft.com/office/drawing/2014/main" id="{B2E98598-219D-40FB-9DBE-31255949F4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89038"/>
            <a:ext cx="8382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Tras conocer la partición de escaños, ¿cómo predecir qué coalición se formará? 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graphicFrame>
        <p:nvGraphicFramePr>
          <p:cNvPr id="116747" name="Object 11">
            <a:extLst>
              <a:ext uri="{FF2B5EF4-FFF2-40B4-BE49-F238E27FC236}">
                <a16:creationId xmlns:a16="http://schemas.microsoft.com/office/drawing/2014/main" id="{14E33299-535E-4DB9-9BD6-B613CD193A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" y="2667000"/>
          <a:ext cx="3695700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áfico" r:id="rId2" imgW="3696119" imgH="2972257" progId="Excel.Chart.8">
                  <p:embed/>
                </p:oleObj>
              </mc:Choice>
              <mc:Fallback>
                <p:oleObj name="Gráfico" r:id="rId2" imgW="3696119" imgH="2972257" progId="Excel.Chart.8">
                  <p:embed/>
                  <p:pic>
                    <p:nvPicPr>
                      <p:cNvPr id="116747" name="Object 11">
                        <a:extLst>
                          <a:ext uri="{FF2B5EF4-FFF2-40B4-BE49-F238E27FC236}">
                            <a16:creationId xmlns:a16="http://schemas.microsoft.com/office/drawing/2014/main" id="{14E33299-535E-4DB9-9BD6-B613CD193A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667000"/>
                        <a:ext cx="3695700" cy="297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0">
            <a:extLst>
              <a:ext uri="{FF2B5EF4-FFF2-40B4-BE49-F238E27FC236}">
                <a16:creationId xmlns:a16="http://schemas.microsoft.com/office/drawing/2014/main" id="{CB540FB7-1576-42CE-BEB0-7CEB6E16E721}"/>
              </a:ext>
            </a:extLst>
          </p:cNvPr>
          <p:cNvGrpSpPr>
            <a:grpSpLocks/>
          </p:cNvGrpSpPr>
          <p:nvPr/>
        </p:nvGrpSpPr>
        <p:grpSpPr bwMode="auto">
          <a:xfrm>
            <a:off x="4229100" y="2362200"/>
            <a:ext cx="1143000" cy="1539875"/>
            <a:chOff x="2664" y="1488"/>
            <a:chExt cx="720" cy="970"/>
          </a:xfrm>
        </p:grpSpPr>
        <p:grpSp>
          <p:nvGrpSpPr>
            <p:cNvPr id="43039" name="Group 30">
              <a:extLst>
                <a:ext uri="{FF2B5EF4-FFF2-40B4-BE49-F238E27FC236}">
                  <a16:creationId xmlns:a16="http://schemas.microsoft.com/office/drawing/2014/main" id="{B45F1479-DFBA-40CA-9139-45A429BA4E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8" y="1728"/>
              <a:ext cx="672" cy="730"/>
              <a:chOff x="2688" y="1728"/>
              <a:chExt cx="672" cy="730"/>
            </a:xfrm>
          </p:grpSpPr>
          <p:sp>
            <p:nvSpPr>
              <p:cNvPr id="43041" name="Text Box 19">
                <a:extLst>
                  <a:ext uri="{FF2B5EF4-FFF2-40B4-BE49-F238E27FC236}">
                    <a16:creationId xmlns:a16="http://schemas.microsoft.com/office/drawing/2014/main" id="{5BC0C4E0-F825-4C15-97A8-4F857937CF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88" y="1728"/>
                <a:ext cx="672" cy="250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latin typeface="Calibri" panose="020F0502020204030204" pitchFamily="34" charset="0"/>
                  </a:rPr>
                  <a:t>spd</a:t>
                </a:r>
                <a:endParaRPr lang="es-ES" altLang="es-MX" sz="20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43042" name="Text Box 20">
                <a:extLst>
                  <a:ext uri="{FF2B5EF4-FFF2-40B4-BE49-F238E27FC236}">
                    <a16:creationId xmlns:a16="http://schemas.microsoft.com/office/drawing/2014/main" id="{F5A6B455-1B5A-4D71-9156-225619592B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88" y="1968"/>
                <a:ext cx="672" cy="250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latin typeface="Calibri" panose="020F0502020204030204" pitchFamily="34" charset="0"/>
                  </a:rPr>
                  <a:t>grüne</a:t>
                </a:r>
                <a:endParaRPr lang="es-ES" altLang="es-MX" sz="20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43043" name="Text Box 21">
                <a:extLst>
                  <a:ext uri="{FF2B5EF4-FFF2-40B4-BE49-F238E27FC236}">
                    <a16:creationId xmlns:a16="http://schemas.microsoft.com/office/drawing/2014/main" id="{9DD725C9-D24E-479B-96A7-AC63D1CB06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88" y="2208"/>
                <a:ext cx="672" cy="250"/>
              </a:xfrm>
              <a:prstGeom prst="rect">
                <a:avLst/>
              </a:prstGeom>
              <a:solidFill>
                <a:srgbClr val="00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latin typeface="Calibri" panose="020F0502020204030204" pitchFamily="34" charset="0"/>
                  </a:rPr>
                  <a:t>linke</a:t>
                </a:r>
                <a:endParaRPr lang="es-ES" altLang="es-MX" sz="2000" b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43040" name="Text Box 35">
              <a:extLst>
                <a:ext uri="{FF2B5EF4-FFF2-40B4-BE49-F238E27FC236}">
                  <a16:creationId xmlns:a16="http://schemas.microsoft.com/office/drawing/2014/main" id="{224767FF-7AF0-477C-803D-D219A02857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4" y="1488"/>
              <a:ext cx="72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 b="0" i="1">
                  <a:latin typeface="Calibri" panose="020F0502020204030204" pitchFamily="34" charset="0"/>
                </a:rPr>
                <a:t>izquierda</a:t>
              </a:r>
              <a:endParaRPr lang="es-ES" altLang="es-MX" sz="2000" b="0" i="1">
                <a:latin typeface="Calibri" panose="020F0502020204030204" pitchFamily="34" charset="0"/>
              </a:endParaRPr>
            </a:p>
          </p:txBody>
        </p:sp>
      </p:grpSp>
      <p:grpSp>
        <p:nvGrpSpPr>
          <p:cNvPr id="4" name="Group 41">
            <a:extLst>
              <a:ext uri="{FF2B5EF4-FFF2-40B4-BE49-F238E27FC236}">
                <a16:creationId xmlns:a16="http://schemas.microsoft.com/office/drawing/2014/main" id="{04AFA7D6-A74A-4B85-AE93-82080CDB095E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2362200"/>
            <a:ext cx="1447800" cy="1539875"/>
            <a:chOff x="3504" y="1488"/>
            <a:chExt cx="912" cy="970"/>
          </a:xfrm>
        </p:grpSpPr>
        <p:grpSp>
          <p:nvGrpSpPr>
            <p:cNvPr id="43034" name="Group 31">
              <a:extLst>
                <a:ext uri="{FF2B5EF4-FFF2-40B4-BE49-F238E27FC236}">
                  <a16:creationId xmlns:a16="http://schemas.microsoft.com/office/drawing/2014/main" id="{42518891-8BA0-44B4-B6A2-D92D72A4E8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48" y="1728"/>
              <a:ext cx="672" cy="730"/>
              <a:chOff x="3648" y="1728"/>
              <a:chExt cx="672" cy="730"/>
            </a:xfrm>
          </p:grpSpPr>
          <p:sp>
            <p:nvSpPr>
              <p:cNvPr id="43036" name="Text Box 22">
                <a:extLst>
                  <a:ext uri="{FF2B5EF4-FFF2-40B4-BE49-F238E27FC236}">
                    <a16:creationId xmlns:a16="http://schemas.microsoft.com/office/drawing/2014/main" id="{28313545-0F5A-4B48-8905-088ADC4DCE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48" y="1728"/>
                <a:ext cx="672" cy="250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latin typeface="Calibri" panose="020F0502020204030204" pitchFamily="34" charset="0"/>
                  </a:rPr>
                  <a:t>spd</a:t>
                </a:r>
                <a:endParaRPr lang="es-ES" altLang="es-MX" sz="20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43037" name="Text Box 23">
                <a:extLst>
                  <a:ext uri="{FF2B5EF4-FFF2-40B4-BE49-F238E27FC236}">
                    <a16:creationId xmlns:a16="http://schemas.microsoft.com/office/drawing/2014/main" id="{E65D6951-49AA-46FB-B1E0-14722B9E26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48" y="1968"/>
                <a:ext cx="672" cy="25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latin typeface="Calibri" panose="020F0502020204030204" pitchFamily="34" charset="0"/>
                  </a:rPr>
                  <a:t>fdp</a:t>
                </a:r>
                <a:endParaRPr lang="es-ES" altLang="es-MX" sz="20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43038" name="Text Box 24">
                <a:extLst>
                  <a:ext uri="{FF2B5EF4-FFF2-40B4-BE49-F238E27FC236}">
                    <a16:creationId xmlns:a16="http://schemas.microsoft.com/office/drawing/2014/main" id="{80EAF73B-7CE1-4B62-8D4D-373D94E4DF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48" y="2208"/>
                <a:ext cx="672" cy="250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latin typeface="Calibri" panose="020F0502020204030204" pitchFamily="34" charset="0"/>
                  </a:rPr>
                  <a:t>grüne</a:t>
                </a:r>
                <a:endParaRPr lang="es-ES" altLang="es-MX" sz="2000" b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43035" name="Text Box 36">
              <a:extLst>
                <a:ext uri="{FF2B5EF4-FFF2-40B4-BE49-F238E27FC236}">
                  <a16:creationId xmlns:a16="http://schemas.microsoft.com/office/drawing/2014/main" id="{844EE993-644E-4E78-AA74-E59A1B7FC2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" y="1488"/>
              <a:ext cx="91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 b="0" i="1">
                  <a:latin typeface="Calibri" panose="020F0502020204030204" pitchFamily="34" charset="0"/>
                </a:rPr>
                <a:t>“semáforo”</a:t>
              </a:r>
              <a:endParaRPr lang="es-ES" altLang="es-MX" sz="2000" b="0" i="1">
                <a:latin typeface="Calibri" panose="020F0502020204030204" pitchFamily="34" charset="0"/>
              </a:endParaRPr>
            </a:p>
          </p:txBody>
        </p:sp>
      </p:grpSp>
      <p:grpSp>
        <p:nvGrpSpPr>
          <p:cNvPr id="6" name="Group 42">
            <a:extLst>
              <a:ext uri="{FF2B5EF4-FFF2-40B4-BE49-F238E27FC236}">
                <a16:creationId xmlns:a16="http://schemas.microsoft.com/office/drawing/2014/main" id="{00BFA54D-BD98-4A72-82DC-25BC75488A0F}"/>
              </a:ext>
            </a:extLst>
          </p:cNvPr>
          <p:cNvGrpSpPr>
            <a:grpSpLocks/>
          </p:cNvGrpSpPr>
          <p:nvPr/>
        </p:nvGrpSpPr>
        <p:grpSpPr bwMode="auto">
          <a:xfrm>
            <a:off x="4114800" y="4038600"/>
            <a:ext cx="1447800" cy="1539875"/>
            <a:chOff x="2592" y="2774"/>
            <a:chExt cx="912" cy="970"/>
          </a:xfrm>
        </p:grpSpPr>
        <p:grpSp>
          <p:nvGrpSpPr>
            <p:cNvPr id="43029" name="Group 33">
              <a:extLst>
                <a:ext uri="{FF2B5EF4-FFF2-40B4-BE49-F238E27FC236}">
                  <a16:creationId xmlns:a16="http://schemas.microsoft.com/office/drawing/2014/main" id="{124E3771-2284-4052-BB08-FE47B8782A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8" y="3014"/>
              <a:ext cx="672" cy="730"/>
              <a:chOff x="3648" y="2630"/>
              <a:chExt cx="672" cy="730"/>
            </a:xfrm>
          </p:grpSpPr>
          <p:sp>
            <p:nvSpPr>
              <p:cNvPr id="43031" name="Text Box 27">
                <a:extLst>
                  <a:ext uri="{FF2B5EF4-FFF2-40B4-BE49-F238E27FC236}">
                    <a16:creationId xmlns:a16="http://schemas.microsoft.com/office/drawing/2014/main" id="{EB1E9AC4-207C-480D-8840-98D2EE4A24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48" y="2630"/>
                <a:ext cx="672" cy="25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cdu/csu</a:t>
                </a:r>
                <a:endParaRPr lang="es-ES" altLang="es-MX" sz="2000" b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3032" name="Text Box 28">
                <a:extLst>
                  <a:ext uri="{FF2B5EF4-FFF2-40B4-BE49-F238E27FC236}">
                    <a16:creationId xmlns:a16="http://schemas.microsoft.com/office/drawing/2014/main" id="{6539F73D-B03D-43C4-9489-72CD0BA9F1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48" y="2870"/>
                <a:ext cx="672" cy="25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latin typeface="Calibri" panose="020F0502020204030204" pitchFamily="34" charset="0"/>
                  </a:rPr>
                  <a:t>fdp</a:t>
                </a:r>
                <a:endParaRPr lang="es-ES" altLang="es-MX" sz="20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43033" name="Text Box 29">
                <a:extLst>
                  <a:ext uri="{FF2B5EF4-FFF2-40B4-BE49-F238E27FC236}">
                    <a16:creationId xmlns:a16="http://schemas.microsoft.com/office/drawing/2014/main" id="{15E3B31C-8AE4-4723-9427-58B3A13E42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48" y="3110"/>
                <a:ext cx="672" cy="250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latin typeface="Calibri" panose="020F0502020204030204" pitchFamily="34" charset="0"/>
                  </a:rPr>
                  <a:t>grüne</a:t>
                </a:r>
                <a:endParaRPr lang="es-ES" altLang="es-MX" sz="2000" b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43030" name="Text Box 37">
              <a:extLst>
                <a:ext uri="{FF2B5EF4-FFF2-40B4-BE49-F238E27FC236}">
                  <a16:creationId xmlns:a16="http://schemas.microsoft.com/office/drawing/2014/main" id="{1E8FE636-FF71-47D1-9E3F-14EBB7E9C3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2774"/>
              <a:ext cx="91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 b="0" i="1">
                  <a:latin typeface="Calibri" panose="020F0502020204030204" pitchFamily="34" charset="0"/>
                </a:rPr>
                <a:t>“Jamaica”</a:t>
              </a:r>
              <a:endParaRPr lang="es-ES" altLang="es-MX" sz="2000" b="0" i="1">
                <a:latin typeface="Calibri" panose="020F0502020204030204" pitchFamily="34" charset="0"/>
              </a:endParaRPr>
            </a:p>
          </p:txBody>
        </p:sp>
      </p:grpSp>
      <p:grpSp>
        <p:nvGrpSpPr>
          <p:cNvPr id="8" name="Group 43">
            <a:extLst>
              <a:ext uri="{FF2B5EF4-FFF2-40B4-BE49-F238E27FC236}">
                <a16:creationId xmlns:a16="http://schemas.microsoft.com/office/drawing/2014/main" id="{0DD0E8DD-1D4F-458C-A4C9-DC5DE9304C86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4191000"/>
            <a:ext cx="1447800" cy="1143000"/>
            <a:chOff x="3504" y="2784"/>
            <a:chExt cx="912" cy="720"/>
          </a:xfrm>
        </p:grpSpPr>
        <p:grpSp>
          <p:nvGrpSpPr>
            <p:cNvPr id="43025" name="Group 32">
              <a:extLst>
                <a:ext uri="{FF2B5EF4-FFF2-40B4-BE49-F238E27FC236}">
                  <a16:creationId xmlns:a16="http://schemas.microsoft.com/office/drawing/2014/main" id="{2DEE1DA5-7056-4ABD-94AA-3967F00CC5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48" y="3014"/>
              <a:ext cx="672" cy="490"/>
              <a:chOff x="2688" y="2630"/>
              <a:chExt cx="672" cy="490"/>
            </a:xfrm>
          </p:grpSpPr>
          <p:sp>
            <p:nvSpPr>
              <p:cNvPr id="43027" name="Text Box 25">
                <a:extLst>
                  <a:ext uri="{FF2B5EF4-FFF2-40B4-BE49-F238E27FC236}">
                    <a16:creationId xmlns:a16="http://schemas.microsoft.com/office/drawing/2014/main" id="{E814C1FC-6804-4D7A-B0EC-A53CD75C7E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88" y="2630"/>
                <a:ext cx="672" cy="250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latin typeface="Calibri" panose="020F0502020204030204" pitchFamily="34" charset="0"/>
                  </a:rPr>
                  <a:t>spd</a:t>
                </a:r>
                <a:endParaRPr lang="es-ES" altLang="es-MX" sz="20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43028" name="Text Box 26">
                <a:extLst>
                  <a:ext uri="{FF2B5EF4-FFF2-40B4-BE49-F238E27FC236}">
                    <a16:creationId xmlns:a16="http://schemas.microsoft.com/office/drawing/2014/main" id="{6DA236C9-C700-4708-A5B9-514634703F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88" y="2870"/>
                <a:ext cx="672" cy="25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cdu/csu</a:t>
                </a:r>
                <a:endParaRPr lang="es-ES" altLang="es-MX" sz="2000" b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43026" name="Text Box 38">
              <a:extLst>
                <a:ext uri="{FF2B5EF4-FFF2-40B4-BE49-F238E27FC236}">
                  <a16:creationId xmlns:a16="http://schemas.microsoft.com/office/drawing/2014/main" id="{F4CE5DE2-BCC5-4652-BF37-D3185A2B66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" y="2784"/>
              <a:ext cx="91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 b="0" i="1">
                  <a:latin typeface="Calibri" panose="020F0502020204030204" pitchFamily="34" charset="0"/>
                </a:rPr>
                <a:t>Gran coal.</a:t>
              </a:r>
              <a:endParaRPr lang="es-ES" altLang="es-MX" sz="2000" b="0" i="1">
                <a:latin typeface="Calibri" panose="020F0502020204030204" pitchFamily="34" charset="0"/>
              </a:endParaRPr>
            </a:p>
          </p:txBody>
        </p:sp>
      </p:grpSp>
      <p:grpSp>
        <p:nvGrpSpPr>
          <p:cNvPr id="10" name="Group 44">
            <a:extLst>
              <a:ext uri="{FF2B5EF4-FFF2-40B4-BE49-F238E27FC236}">
                <a16:creationId xmlns:a16="http://schemas.microsoft.com/office/drawing/2014/main" id="{76948750-9B1C-4B4D-9FFA-DE0285BDDF87}"/>
              </a:ext>
            </a:extLst>
          </p:cNvPr>
          <p:cNvGrpSpPr>
            <a:grpSpLocks/>
          </p:cNvGrpSpPr>
          <p:nvPr/>
        </p:nvGrpSpPr>
        <p:grpSpPr bwMode="auto">
          <a:xfrm>
            <a:off x="7162800" y="2286000"/>
            <a:ext cx="1447800" cy="3276600"/>
            <a:chOff x="4512" y="1440"/>
            <a:chExt cx="912" cy="2064"/>
          </a:xfrm>
        </p:grpSpPr>
        <p:grpSp>
          <p:nvGrpSpPr>
            <p:cNvPr id="43018" name="Group 34">
              <a:extLst>
                <a:ext uri="{FF2B5EF4-FFF2-40B4-BE49-F238E27FC236}">
                  <a16:creationId xmlns:a16="http://schemas.microsoft.com/office/drawing/2014/main" id="{2E51A7D2-BDD1-4D04-A6BE-FE1EBD3338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56" y="1728"/>
              <a:ext cx="672" cy="1776"/>
              <a:chOff x="4800" y="768"/>
              <a:chExt cx="672" cy="1776"/>
            </a:xfrm>
          </p:grpSpPr>
          <p:sp>
            <p:nvSpPr>
              <p:cNvPr id="43020" name="Text Box 12">
                <a:extLst>
                  <a:ext uri="{FF2B5EF4-FFF2-40B4-BE49-F238E27FC236}">
                    <a16:creationId xmlns:a16="http://schemas.microsoft.com/office/drawing/2014/main" id="{6B370752-E73B-4E07-A544-790C0A56015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00" y="768"/>
                <a:ext cx="672" cy="250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latin typeface="Calibri" panose="020F0502020204030204" pitchFamily="34" charset="0"/>
                  </a:rPr>
                  <a:t>spd</a:t>
                </a:r>
                <a:endParaRPr lang="es-ES" altLang="es-MX" sz="20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43021" name="Text Box 15">
                <a:extLst>
                  <a:ext uri="{FF2B5EF4-FFF2-40B4-BE49-F238E27FC236}">
                    <a16:creationId xmlns:a16="http://schemas.microsoft.com/office/drawing/2014/main" id="{4143A969-D563-4B38-AD07-23E0B98445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00" y="1152"/>
                <a:ext cx="672" cy="25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cdu/csu</a:t>
                </a:r>
                <a:endParaRPr lang="es-ES" altLang="es-MX" sz="2000" b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3022" name="Text Box 16">
                <a:extLst>
                  <a:ext uri="{FF2B5EF4-FFF2-40B4-BE49-F238E27FC236}">
                    <a16:creationId xmlns:a16="http://schemas.microsoft.com/office/drawing/2014/main" id="{5596F019-C806-4B93-A30D-09B367FA66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00" y="1536"/>
                <a:ext cx="672" cy="25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latin typeface="Calibri" panose="020F0502020204030204" pitchFamily="34" charset="0"/>
                  </a:rPr>
                  <a:t>fdp</a:t>
                </a:r>
                <a:endParaRPr lang="es-ES" altLang="es-MX" sz="20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43023" name="Text Box 17">
                <a:extLst>
                  <a:ext uri="{FF2B5EF4-FFF2-40B4-BE49-F238E27FC236}">
                    <a16:creationId xmlns:a16="http://schemas.microsoft.com/office/drawing/2014/main" id="{6B1015B5-F5B1-4231-B899-FA74301F84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00" y="1910"/>
                <a:ext cx="672" cy="250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latin typeface="Calibri" panose="020F0502020204030204" pitchFamily="34" charset="0"/>
                  </a:rPr>
                  <a:t>grüne</a:t>
                </a:r>
                <a:endParaRPr lang="es-ES" altLang="es-MX" sz="20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43024" name="Text Box 18">
                <a:extLst>
                  <a:ext uri="{FF2B5EF4-FFF2-40B4-BE49-F238E27FC236}">
                    <a16:creationId xmlns:a16="http://schemas.microsoft.com/office/drawing/2014/main" id="{2D96B385-2A7E-463B-8140-FF576229AF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00" y="2294"/>
                <a:ext cx="672" cy="250"/>
              </a:xfrm>
              <a:prstGeom prst="rect">
                <a:avLst/>
              </a:prstGeom>
              <a:solidFill>
                <a:srgbClr val="00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latin typeface="Calibri" panose="020F0502020204030204" pitchFamily="34" charset="0"/>
                  </a:rPr>
                  <a:t>linke</a:t>
                </a:r>
                <a:endParaRPr lang="es-ES" altLang="es-MX" sz="2000" b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43019" name="Text Box 39">
              <a:extLst>
                <a:ext uri="{FF2B5EF4-FFF2-40B4-BE49-F238E27FC236}">
                  <a16:creationId xmlns:a16="http://schemas.microsoft.com/office/drawing/2014/main" id="{12EC536A-64CC-4F6A-A6CE-180A27536C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2" y="1440"/>
              <a:ext cx="91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 b="0" i="1">
                  <a:latin typeface="Calibri" panose="020F0502020204030204" pitchFamily="34" charset="0"/>
                </a:rPr>
                <a:t>¿otra?</a:t>
              </a:r>
              <a:endParaRPr lang="es-ES" altLang="es-MX" sz="2000" b="0" i="1">
                <a:latin typeface="Calibri" panose="020F050202020403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6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9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11674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5" name="Text Box 3">
            <a:extLst>
              <a:ext uri="{FF2B5EF4-FFF2-40B4-BE49-F238E27FC236}">
                <a16:creationId xmlns:a16="http://schemas.microsoft.com/office/drawing/2014/main" id="{746EA538-2559-4C3B-8A41-8D959757A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524000"/>
            <a:ext cx="838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(</a:t>
            </a:r>
            <a:r>
              <a:rPr lang="es-MX" altLang="es-MX" sz="3200">
                <a:solidFill>
                  <a:srgbClr val="CC0000"/>
                </a:solidFill>
                <a:latin typeface="Calibri" panose="020F0502020204030204" pitchFamily="34" charset="0"/>
              </a:rPr>
              <a:t>1</a:t>
            </a:r>
            <a:r>
              <a:rPr lang="es-MX" altLang="es-MX" sz="3200" b="0">
                <a:latin typeface="Calibri" panose="020F0502020204030204" pitchFamily="34" charset="0"/>
              </a:rPr>
              <a:t>) Coaliciones mínimas ganadoras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87396" name="Text Box 4">
            <a:extLst>
              <a:ext uri="{FF2B5EF4-FFF2-40B4-BE49-F238E27FC236}">
                <a16:creationId xmlns:a16="http://schemas.microsoft.com/office/drawing/2014/main" id="{4D97FB28-397F-47B8-B78C-3851C43DB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286000"/>
            <a:ext cx="838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(</a:t>
            </a:r>
            <a:r>
              <a:rPr lang="es-MX" altLang="es-MX" sz="3200">
                <a:solidFill>
                  <a:srgbClr val="008000"/>
                </a:solidFill>
                <a:latin typeface="Calibri" panose="020F0502020204030204" pitchFamily="34" charset="0"/>
              </a:rPr>
              <a:t>2</a:t>
            </a:r>
            <a:r>
              <a:rPr lang="es-MX" altLang="es-MX" sz="3200" b="0">
                <a:latin typeface="Calibri" panose="020F0502020204030204" pitchFamily="34" charset="0"/>
              </a:rPr>
              <a:t>) Coaliciones de tamaño mínimo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87397" name="Text Box 5">
            <a:extLst>
              <a:ext uri="{FF2B5EF4-FFF2-40B4-BE49-F238E27FC236}">
                <a16:creationId xmlns:a16="http://schemas.microsoft.com/office/drawing/2014/main" id="{CC2929C4-4899-405D-93F2-55BD6AA758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048000"/>
            <a:ext cx="838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(</a:t>
            </a:r>
            <a:r>
              <a:rPr lang="es-MX" altLang="es-MX" sz="3200">
                <a:solidFill>
                  <a:schemeClr val="accent2"/>
                </a:solidFill>
                <a:latin typeface="Calibri" panose="020F0502020204030204" pitchFamily="34" charset="0"/>
              </a:rPr>
              <a:t>3</a:t>
            </a:r>
            <a:r>
              <a:rPr lang="es-MX" altLang="es-MX" sz="3200" b="0">
                <a:latin typeface="Calibri" panose="020F0502020204030204" pitchFamily="34" charset="0"/>
              </a:rPr>
              <a:t>) Coaliciones con el menor número de partidos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87398" name="Text Box 6">
            <a:extLst>
              <a:ext uri="{FF2B5EF4-FFF2-40B4-BE49-F238E27FC236}">
                <a16:creationId xmlns:a16="http://schemas.microsoft.com/office/drawing/2014/main" id="{91AC26ED-97A3-483D-8F53-90E64564E8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810000"/>
            <a:ext cx="838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(</a:t>
            </a:r>
            <a:r>
              <a:rPr lang="es-MX" altLang="es-MX" sz="3200">
                <a:solidFill>
                  <a:schemeClr val="bg2"/>
                </a:solidFill>
                <a:latin typeface="Calibri" panose="020F0502020204030204" pitchFamily="34" charset="0"/>
              </a:rPr>
              <a:t>4</a:t>
            </a:r>
            <a:r>
              <a:rPr lang="es-MX" altLang="es-MX" sz="3200" b="0">
                <a:latin typeface="Calibri" panose="020F0502020204030204" pitchFamily="34" charset="0"/>
              </a:rPr>
              <a:t>) Coaliciones de rango mínimo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87399" name="Text Box 7">
            <a:extLst>
              <a:ext uri="{FF2B5EF4-FFF2-40B4-BE49-F238E27FC236}">
                <a16:creationId xmlns:a16="http://schemas.microsoft.com/office/drawing/2014/main" id="{7376DA43-F36C-4C50-90B3-F4F802CC32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602163"/>
            <a:ext cx="8382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(</a:t>
            </a:r>
            <a:r>
              <a:rPr lang="es-MX" altLang="es-MX" sz="3200">
                <a:solidFill>
                  <a:srgbClr val="FF0066"/>
                </a:solidFill>
                <a:latin typeface="Calibri" panose="020F0502020204030204" pitchFamily="34" charset="0"/>
              </a:rPr>
              <a:t>5</a:t>
            </a:r>
            <a:r>
              <a:rPr lang="es-MX" altLang="es-MX" sz="3200" b="0">
                <a:latin typeface="Calibri" panose="020F0502020204030204" pitchFamily="34" charset="0"/>
              </a:rPr>
              <a:t>) Coaliciones mínimas ganadoras conectadas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87400" name="Text Box 8">
            <a:extLst>
              <a:ext uri="{FF2B5EF4-FFF2-40B4-BE49-F238E27FC236}">
                <a16:creationId xmlns:a16="http://schemas.microsoft.com/office/drawing/2014/main" id="{83A60AA2-FA14-4187-B1B7-8D53A70EB3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440363"/>
            <a:ext cx="8382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(</a:t>
            </a:r>
            <a:r>
              <a:rPr lang="es-MX" altLang="es-MX" sz="3200">
                <a:latin typeface="Calibri" panose="020F0502020204030204" pitchFamily="34" charset="0"/>
              </a:rPr>
              <a:t>6</a:t>
            </a:r>
            <a:r>
              <a:rPr lang="es-MX" altLang="es-MX" sz="3200" b="0">
                <a:latin typeface="Calibri" panose="020F0502020204030204" pitchFamily="34" charset="0"/>
              </a:rPr>
              <a:t>) Coaliciones viables en </a:t>
            </a:r>
            <a:r>
              <a:rPr lang="es-MX" altLang="es-MX" sz="3200" b="0" i="1">
                <a:latin typeface="Calibri" panose="020F0502020204030204" pitchFamily="34" charset="0"/>
              </a:rPr>
              <a:t>policy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44040" name="Text Box 9">
            <a:extLst>
              <a:ext uri="{FF2B5EF4-FFF2-40B4-BE49-F238E27FC236}">
                <a16:creationId xmlns:a16="http://schemas.microsoft.com/office/drawing/2014/main" id="{891DF357-C22A-4FED-9CB4-8B12EE23C5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0" y="304800"/>
            <a:ext cx="41211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Teoría de coaliciones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6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2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395" grpId="0" autoUpdateAnimBg="0"/>
      <p:bldP spid="187396" grpId="0" autoUpdateAnimBg="0"/>
      <p:bldP spid="187397" grpId="0" autoUpdateAnimBg="0"/>
      <p:bldP spid="187398" grpId="0" autoUpdateAnimBg="0"/>
      <p:bldP spid="187399" grpId="0" autoUpdateAnimBg="0"/>
      <p:bldP spid="187400" grpId="0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70" name="Text Box 10">
            <a:extLst>
              <a:ext uri="{FF2B5EF4-FFF2-40B4-BE49-F238E27FC236}">
                <a16:creationId xmlns:a16="http://schemas.microsoft.com/office/drawing/2014/main" id="{231B7D2B-99A8-48E6-88EC-668B015F4B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373563"/>
            <a:ext cx="8534400" cy="579437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Predicción: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45059" name="Text Box 3">
            <a:extLst>
              <a:ext uri="{FF2B5EF4-FFF2-40B4-BE49-F238E27FC236}">
                <a16:creationId xmlns:a16="http://schemas.microsoft.com/office/drawing/2014/main" id="{55979CA7-6243-4FA2-9BEB-A97F2CF36F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04800"/>
            <a:ext cx="76263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El “principio del tamaño” (Riker)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45060" name="Text Box 4">
            <a:extLst>
              <a:ext uri="{FF2B5EF4-FFF2-40B4-BE49-F238E27FC236}">
                <a16:creationId xmlns:a16="http://schemas.microsoft.com/office/drawing/2014/main" id="{3E23FD22-63CA-4930-A213-4B0D65D1A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89038"/>
            <a:ext cx="83820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Supuesto: los partidos aspiran a ocupar carteras ministeriales; las coaliciones se reparten recursos finitos (</a:t>
            </a:r>
            <a:r>
              <a:rPr lang="es-MX" altLang="es-MX" sz="3200" b="0" i="1">
                <a:latin typeface="Calibri" panose="020F0502020204030204" pitchFamily="34" charset="0"/>
              </a:rPr>
              <a:t>office-based payoffs</a:t>
            </a:r>
            <a:r>
              <a:rPr lang="es-MX" altLang="es-MX" sz="3200" b="0">
                <a:latin typeface="Calibri" panose="020F0502020204030204" pitchFamily="34" charset="0"/>
              </a:rPr>
              <a:t>)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7765" name="Text Box 5">
            <a:extLst>
              <a:ext uri="{FF2B5EF4-FFF2-40B4-BE49-F238E27FC236}">
                <a16:creationId xmlns:a16="http://schemas.microsoft.com/office/drawing/2014/main" id="{FC38EB46-FDD9-4F7A-BF2C-F2E455A531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017838"/>
            <a:ext cx="8382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Proponer coaliciones es, por tanto, como repartir un pastel.  “Mientras menos burros, más olotes...”  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7766" name="Text Box 6">
            <a:extLst>
              <a:ext uri="{FF2B5EF4-FFF2-40B4-BE49-F238E27FC236}">
                <a16:creationId xmlns:a16="http://schemas.microsoft.com/office/drawing/2014/main" id="{980A5752-B442-4FA3-A6BB-B6BB10630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876800"/>
            <a:ext cx="8534400" cy="10668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sólo se formarán coaliciones en las que no sobre ningún miembro = </a:t>
            </a:r>
            <a:r>
              <a:rPr lang="es-MX" altLang="es-MX" sz="3200" b="0" i="1">
                <a:latin typeface="Calibri" panose="020F0502020204030204" pitchFamily="34" charset="0"/>
              </a:rPr>
              <a:t>minimal-winning</a:t>
            </a:r>
            <a:r>
              <a:rPr lang="es-MX" altLang="es-MX" sz="3200" b="0">
                <a:latin typeface="Calibri" panose="020F0502020204030204" pitchFamily="34" charset="0"/>
              </a:rPr>
              <a:t> </a:t>
            </a:r>
            <a:r>
              <a:rPr lang="es-MX" altLang="es-MX" sz="3200" b="0" i="1">
                <a:latin typeface="Calibri" panose="020F0502020204030204" pitchFamily="34" charset="0"/>
              </a:rPr>
              <a:t>coalitions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17767" name="Text Box 7">
            <a:extLst>
              <a:ext uri="{FF2B5EF4-FFF2-40B4-BE49-F238E27FC236}">
                <a16:creationId xmlns:a16="http://schemas.microsoft.com/office/drawing/2014/main" id="{C7CE24B8-058E-435A-A3DB-ECAF8D953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2350" y="6342063"/>
            <a:ext cx="13906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1600" b="0">
                <a:latin typeface="Calibri" panose="020F0502020204030204" pitchFamily="34" charset="0"/>
              </a:rPr>
              <a:t>Ej. Lijphart</a:t>
            </a:r>
          </a:p>
        </p:txBody>
      </p:sp>
      <p:sp>
        <p:nvSpPr>
          <p:cNvPr id="117768" name="AutoShape 8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ED456A2F-290D-499D-951E-17BF684FF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6303963"/>
            <a:ext cx="609600" cy="381000"/>
          </a:xfrm>
          <a:prstGeom prst="actionButtonBlank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7769" name="Line 9">
            <a:extLst>
              <a:ext uri="{FF2B5EF4-FFF2-40B4-BE49-F238E27FC236}">
                <a16:creationId xmlns:a16="http://schemas.microsoft.com/office/drawing/2014/main" id="{05A8CE3B-62B4-4F56-AE8B-A324F83329C3}"/>
              </a:ext>
            </a:extLst>
          </p:cNvPr>
          <p:cNvSpPr>
            <a:spLocks noChangeShapeType="1"/>
          </p:cNvSpPr>
          <p:nvPr/>
        </p:nvSpPr>
        <p:spPr bwMode="auto">
          <a:xfrm>
            <a:off x="6819900" y="6494463"/>
            <a:ext cx="38100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nimBg="1" autoUpdateAnimBg="0"/>
      <p:bldP spid="117765" grpId="0" autoUpdateAnimBg="0"/>
      <p:bldP spid="117766" grpId="0" animBg="1" autoUpdateAnimBg="0"/>
      <p:bldP spid="117767" grpId="0" autoUpdateAnimBg="0"/>
      <p:bldP spid="11776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93" name="Text Box 9">
            <a:extLst>
              <a:ext uri="{FF2B5EF4-FFF2-40B4-BE49-F238E27FC236}">
                <a16:creationId xmlns:a16="http://schemas.microsoft.com/office/drawing/2014/main" id="{FDAECCBE-59CF-462F-B4A5-6E8026EB9E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3181350"/>
            <a:ext cx="8396287" cy="579438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Predicción: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46083" name="Text Box 2">
            <a:extLst>
              <a:ext uri="{FF2B5EF4-FFF2-40B4-BE49-F238E27FC236}">
                <a16:creationId xmlns:a16="http://schemas.microsoft.com/office/drawing/2014/main" id="{1B74FEF1-F791-4631-A6DD-3E0384730C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04800"/>
            <a:ext cx="76263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El tamaño mínimo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8787" name="Text Box 3">
            <a:extLst>
              <a:ext uri="{FF2B5EF4-FFF2-40B4-BE49-F238E27FC236}">
                <a16:creationId xmlns:a16="http://schemas.microsoft.com/office/drawing/2014/main" id="{FA7B29C2-5209-4069-9EEA-9D3E2A2A79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89038"/>
            <a:ext cx="8382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Lleva el principio del tamaño hasta sus últimas consecuencias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8789" name="Text Box 5">
            <a:extLst>
              <a:ext uri="{FF2B5EF4-FFF2-40B4-BE49-F238E27FC236}">
                <a16:creationId xmlns:a16="http://schemas.microsoft.com/office/drawing/2014/main" id="{65573985-B007-42D2-8F99-B21F1A65E9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450" y="3733800"/>
            <a:ext cx="8382000" cy="10668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De las coaliciones mínimas ganadoras,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la </a:t>
            </a:r>
            <a:r>
              <a:rPr lang="es-MX" altLang="es-MX" sz="3200" b="0" i="1">
                <a:latin typeface="Calibri" panose="020F0502020204030204" pitchFamily="34" charset="0"/>
              </a:rPr>
              <a:t>más pequeña</a:t>
            </a:r>
            <a:r>
              <a:rPr lang="es-MX" altLang="es-MX" sz="3200" b="0">
                <a:latin typeface="Calibri" panose="020F0502020204030204" pitchFamily="34" charset="0"/>
              </a:rPr>
              <a:t> es la más viable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8790" name="Text Box 6">
            <a:extLst>
              <a:ext uri="{FF2B5EF4-FFF2-40B4-BE49-F238E27FC236}">
                <a16:creationId xmlns:a16="http://schemas.microsoft.com/office/drawing/2014/main" id="{09F51A5A-3C39-4725-9C1A-AEB05CF5B5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2350" y="6342063"/>
            <a:ext cx="13906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1600" b="0">
                <a:latin typeface="Calibri" panose="020F0502020204030204" pitchFamily="34" charset="0"/>
              </a:rPr>
              <a:t>Ej. Lijphart</a:t>
            </a:r>
          </a:p>
        </p:txBody>
      </p:sp>
      <p:sp>
        <p:nvSpPr>
          <p:cNvPr id="118791" name="AutoShape 7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F0365E7C-7435-44FC-A84D-E8C214190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6303963"/>
            <a:ext cx="609600" cy="381000"/>
          </a:xfrm>
          <a:prstGeom prst="actionButtonBlank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8792" name="Line 8">
            <a:extLst>
              <a:ext uri="{FF2B5EF4-FFF2-40B4-BE49-F238E27FC236}">
                <a16:creationId xmlns:a16="http://schemas.microsoft.com/office/drawing/2014/main" id="{4D56EDC7-8DFF-4531-9547-D216608C7274}"/>
              </a:ext>
            </a:extLst>
          </p:cNvPr>
          <p:cNvSpPr>
            <a:spLocks noChangeShapeType="1"/>
          </p:cNvSpPr>
          <p:nvPr/>
        </p:nvSpPr>
        <p:spPr bwMode="auto">
          <a:xfrm>
            <a:off x="6819900" y="6494463"/>
            <a:ext cx="38100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93" grpId="0" animBg="1" autoUpdateAnimBg="0"/>
      <p:bldP spid="118787" grpId="0" autoUpdateAnimBg="0"/>
      <p:bldP spid="118789" grpId="0" animBg="1" autoUpdateAnimBg="0"/>
      <p:bldP spid="118790" grpId="0" autoUpdateAnimBg="0"/>
      <p:bldP spid="11879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ext Box 2">
            <a:extLst>
              <a:ext uri="{FF2B5EF4-FFF2-40B4-BE49-F238E27FC236}">
                <a16:creationId xmlns:a16="http://schemas.microsoft.com/office/drawing/2014/main" id="{324F79AF-BD93-444F-9417-19B51A0561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3181350"/>
            <a:ext cx="8396287" cy="579438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Predicción: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47107" name="Text Box 3">
            <a:extLst>
              <a:ext uri="{FF2B5EF4-FFF2-40B4-BE49-F238E27FC236}">
                <a16:creationId xmlns:a16="http://schemas.microsoft.com/office/drawing/2014/main" id="{C4C7D9A8-52B1-4380-A67D-DC5799637E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04800"/>
            <a:ext cx="76263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Menor número de partidos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9812" name="Text Box 4">
            <a:extLst>
              <a:ext uri="{FF2B5EF4-FFF2-40B4-BE49-F238E27FC236}">
                <a16:creationId xmlns:a16="http://schemas.microsoft.com/office/drawing/2014/main" id="{58BF39F9-B22C-4717-A564-D226361F93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89038"/>
            <a:ext cx="8382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“Proposición negociadora”: es más fácil negociar entre menos líderes partidistas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9813" name="Text Box 5">
            <a:extLst>
              <a:ext uri="{FF2B5EF4-FFF2-40B4-BE49-F238E27FC236}">
                <a16:creationId xmlns:a16="http://schemas.microsoft.com/office/drawing/2014/main" id="{6414EF2D-C5EE-4A9B-9A45-35ACB9A41A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450" y="3733800"/>
            <a:ext cx="8382000" cy="10668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De las coaliciones mínimas ganadoras,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la que </a:t>
            </a:r>
            <a:r>
              <a:rPr lang="es-MX" altLang="es-MX" sz="3200" b="0" i="1">
                <a:latin typeface="Calibri" panose="020F0502020204030204" pitchFamily="34" charset="0"/>
              </a:rPr>
              <a:t>menos partidos</a:t>
            </a:r>
            <a:r>
              <a:rPr lang="es-MX" altLang="es-MX" sz="3200" b="0">
                <a:latin typeface="Calibri" panose="020F0502020204030204" pitchFamily="34" charset="0"/>
              </a:rPr>
              <a:t> tenga es la más viable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9814" name="Text Box 6">
            <a:extLst>
              <a:ext uri="{FF2B5EF4-FFF2-40B4-BE49-F238E27FC236}">
                <a16:creationId xmlns:a16="http://schemas.microsoft.com/office/drawing/2014/main" id="{91B7D60F-5CC1-4E54-9B80-F305641CB6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2350" y="6342063"/>
            <a:ext cx="13906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1600" b="0">
                <a:latin typeface="Calibri" panose="020F0502020204030204" pitchFamily="34" charset="0"/>
              </a:rPr>
              <a:t>Ej. Lijphart</a:t>
            </a:r>
          </a:p>
        </p:txBody>
      </p:sp>
      <p:sp>
        <p:nvSpPr>
          <p:cNvPr id="119815" name="AutoShape 7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26975E2A-FCF8-4DDE-A803-AA1C938644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6303963"/>
            <a:ext cx="609600" cy="381000"/>
          </a:xfrm>
          <a:prstGeom prst="actionButtonBlank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9816" name="Line 8">
            <a:extLst>
              <a:ext uri="{FF2B5EF4-FFF2-40B4-BE49-F238E27FC236}">
                <a16:creationId xmlns:a16="http://schemas.microsoft.com/office/drawing/2014/main" id="{588B7D7A-221D-4E57-888B-E77A4CED6226}"/>
              </a:ext>
            </a:extLst>
          </p:cNvPr>
          <p:cNvSpPr>
            <a:spLocks noChangeShapeType="1"/>
          </p:cNvSpPr>
          <p:nvPr/>
        </p:nvSpPr>
        <p:spPr bwMode="auto">
          <a:xfrm>
            <a:off x="6819900" y="6494463"/>
            <a:ext cx="38100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0" grpId="0" animBg="1" autoUpdateAnimBg="0"/>
      <p:bldP spid="119812" grpId="0" autoUpdateAnimBg="0"/>
      <p:bldP spid="119813" grpId="0" animBg="1" autoUpdateAnimBg="0"/>
      <p:bldP spid="119814" grpId="0" autoUpdateAnimBg="0"/>
      <p:bldP spid="1198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ext Box 2">
            <a:extLst>
              <a:ext uri="{FF2B5EF4-FFF2-40B4-BE49-F238E27FC236}">
                <a16:creationId xmlns:a16="http://schemas.microsoft.com/office/drawing/2014/main" id="{37EBAB03-E5A9-45C8-B77E-C74B0AEC63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3181350"/>
            <a:ext cx="8396287" cy="579438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Predicción: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48131" name="Text Box 3">
            <a:extLst>
              <a:ext uri="{FF2B5EF4-FFF2-40B4-BE49-F238E27FC236}">
                <a16:creationId xmlns:a16="http://schemas.microsoft.com/office/drawing/2014/main" id="{CC7C7835-184A-4E64-8578-B82881F46E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04800"/>
            <a:ext cx="76263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Rango mínimo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20836" name="Text Box 4">
            <a:extLst>
              <a:ext uri="{FF2B5EF4-FFF2-40B4-BE49-F238E27FC236}">
                <a16:creationId xmlns:a16="http://schemas.microsoft.com/office/drawing/2014/main" id="{B9091B93-3766-478F-97F7-837F79585B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89038"/>
            <a:ext cx="83820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Introduce el criterio ideológico (</a:t>
            </a:r>
            <a:r>
              <a:rPr lang="es-MX" altLang="es-MX" sz="3200" b="0" i="1">
                <a:latin typeface="Calibri" panose="020F0502020204030204" pitchFamily="34" charset="0"/>
              </a:rPr>
              <a:t>policy-based payoffs</a:t>
            </a:r>
            <a:r>
              <a:rPr lang="es-MX" altLang="es-MX" sz="3200" b="0">
                <a:latin typeface="Calibri" panose="020F0502020204030204" pitchFamily="34" charset="0"/>
              </a:rPr>
              <a:t>): es más sencillo lograr acuerdos entre partidos afines en el espectro político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20837" name="Text Box 5">
            <a:extLst>
              <a:ext uri="{FF2B5EF4-FFF2-40B4-BE49-F238E27FC236}">
                <a16:creationId xmlns:a16="http://schemas.microsoft.com/office/drawing/2014/main" id="{6A293091-1FC9-4ABB-B64A-C56502B53C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450" y="3733800"/>
            <a:ext cx="8382000" cy="1554163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De las coaliciones mínimas ganadoras, aquélla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cuyos partidos </a:t>
            </a:r>
            <a:r>
              <a:rPr lang="es-MX" altLang="es-MX" sz="3200" b="0" i="1">
                <a:latin typeface="Calibri" panose="020F0502020204030204" pitchFamily="34" charset="0"/>
              </a:rPr>
              <a:t>se distancien menos</a:t>
            </a:r>
            <a:r>
              <a:rPr lang="es-MX" altLang="es-MX" sz="3200" b="0">
                <a:latin typeface="Calibri" panose="020F0502020204030204" pitchFamily="34" charset="0"/>
              </a:rPr>
              <a:t> es la más viable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20838" name="Text Box 6">
            <a:extLst>
              <a:ext uri="{FF2B5EF4-FFF2-40B4-BE49-F238E27FC236}">
                <a16:creationId xmlns:a16="http://schemas.microsoft.com/office/drawing/2014/main" id="{D4307688-E808-48A0-9583-429729A9E5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2350" y="6342063"/>
            <a:ext cx="13906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1600" b="0">
                <a:latin typeface="Calibri" panose="020F0502020204030204" pitchFamily="34" charset="0"/>
              </a:rPr>
              <a:t>Ej. Lijphart</a:t>
            </a:r>
          </a:p>
        </p:txBody>
      </p:sp>
      <p:sp>
        <p:nvSpPr>
          <p:cNvPr id="120839" name="AutoShape 7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0EF403E1-6477-4E0B-A797-CCFE2FC459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6303963"/>
            <a:ext cx="609600" cy="381000"/>
          </a:xfrm>
          <a:prstGeom prst="actionButtonBlank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20840" name="Line 8">
            <a:extLst>
              <a:ext uri="{FF2B5EF4-FFF2-40B4-BE49-F238E27FC236}">
                <a16:creationId xmlns:a16="http://schemas.microsoft.com/office/drawing/2014/main" id="{4025CBCA-35D4-4929-B41F-34D5D01E4633}"/>
              </a:ext>
            </a:extLst>
          </p:cNvPr>
          <p:cNvSpPr>
            <a:spLocks noChangeShapeType="1"/>
          </p:cNvSpPr>
          <p:nvPr/>
        </p:nvSpPr>
        <p:spPr bwMode="auto">
          <a:xfrm>
            <a:off x="6819900" y="6494463"/>
            <a:ext cx="38100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4" grpId="0" animBg="1" autoUpdateAnimBg="0"/>
      <p:bldP spid="120836" grpId="0" autoUpdateAnimBg="0"/>
      <p:bldP spid="120837" grpId="0" animBg="1" autoUpdateAnimBg="0"/>
      <p:bldP spid="120838" grpId="0" autoUpdateAnimBg="0"/>
      <p:bldP spid="12083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Text Box 2">
            <a:extLst>
              <a:ext uri="{FF2B5EF4-FFF2-40B4-BE49-F238E27FC236}">
                <a16:creationId xmlns:a16="http://schemas.microsoft.com/office/drawing/2014/main" id="{7569278C-C7E9-49FE-9EEE-6022CE0EA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3181350"/>
            <a:ext cx="8396287" cy="579438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Predicción: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49155" name="Text Box 3">
            <a:extLst>
              <a:ext uri="{FF2B5EF4-FFF2-40B4-BE49-F238E27FC236}">
                <a16:creationId xmlns:a16="http://schemas.microsoft.com/office/drawing/2014/main" id="{6C9644C1-F06B-4348-9B8B-CA9ACED68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04800"/>
            <a:ext cx="76263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Mínimas ganadoras conectadas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21860" name="Text Box 4">
            <a:extLst>
              <a:ext uri="{FF2B5EF4-FFF2-40B4-BE49-F238E27FC236}">
                <a16:creationId xmlns:a16="http://schemas.microsoft.com/office/drawing/2014/main" id="{4510F0DE-46CD-4561-BEE8-12355B6EEB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89038"/>
            <a:ext cx="83820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Otro criterio ideológico: cada líder es más capaz de negociar con el (los) partidos adyacentes en el espectro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21861" name="Text Box 5">
            <a:extLst>
              <a:ext uri="{FF2B5EF4-FFF2-40B4-BE49-F238E27FC236}">
                <a16:creationId xmlns:a16="http://schemas.microsoft.com/office/drawing/2014/main" id="{9F911808-57D0-4AD5-A694-B47EAEBDB6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450" y="3733800"/>
            <a:ext cx="8382000" cy="10668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De las coaliciones mínimas ganadoras, aquélla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 i="1">
                <a:latin typeface="Calibri" panose="020F0502020204030204" pitchFamily="34" charset="0"/>
              </a:rPr>
              <a:t>que no deje huecos</a:t>
            </a:r>
            <a:r>
              <a:rPr lang="es-MX" altLang="es-MX" sz="3200" b="0">
                <a:latin typeface="Calibri" panose="020F0502020204030204" pitchFamily="34" charset="0"/>
              </a:rPr>
              <a:t> en el espectro es más viable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21862" name="Text Box 6">
            <a:extLst>
              <a:ext uri="{FF2B5EF4-FFF2-40B4-BE49-F238E27FC236}">
                <a16:creationId xmlns:a16="http://schemas.microsoft.com/office/drawing/2014/main" id="{37737F97-22C0-4212-8455-06E27ACE3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2350" y="6342063"/>
            <a:ext cx="13906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1600" b="0">
                <a:latin typeface="Calibri" panose="020F0502020204030204" pitchFamily="34" charset="0"/>
              </a:rPr>
              <a:t>Ej. Lijphart</a:t>
            </a:r>
          </a:p>
        </p:txBody>
      </p:sp>
      <p:sp>
        <p:nvSpPr>
          <p:cNvPr id="121863" name="AutoShape 7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7989500A-0186-4B3E-B85F-EC25086C3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6303963"/>
            <a:ext cx="609600" cy="381000"/>
          </a:xfrm>
          <a:prstGeom prst="actionButtonBlank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21864" name="Line 8">
            <a:extLst>
              <a:ext uri="{FF2B5EF4-FFF2-40B4-BE49-F238E27FC236}">
                <a16:creationId xmlns:a16="http://schemas.microsoft.com/office/drawing/2014/main" id="{B0258389-082B-4FF7-AC0A-145976B126BB}"/>
              </a:ext>
            </a:extLst>
          </p:cNvPr>
          <p:cNvSpPr>
            <a:spLocks noChangeShapeType="1"/>
          </p:cNvSpPr>
          <p:nvPr/>
        </p:nvSpPr>
        <p:spPr bwMode="auto">
          <a:xfrm>
            <a:off x="6819900" y="6494463"/>
            <a:ext cx="38100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58" grpId="0" animBg="1" autoUpdateAnimBg="0"/>
      <p:bldP spid="121860" grpId="0" autoUpdateAnimBg="0"/>
      <p:bldP spid="121861" grpId="0" animBg="1" autoUpdateAnimBg="0"/>
      <p:bldP spid="121862" grpId="0" autoUpdateAnimBg="0"/>
      <p:bldP spid="12186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Image result for german bier critics">
            <a:extLst>
              <a:ext uri="{FF2B5EF4-FFF2-40B4-BE49-F238E27FC236}">
                <a16:creationId xmlns:a16="http://schemas.microsoft.com/office/drawing/2014/main" id="{2CE23C3D-3635-4FD0-8E2C-79994C2E4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3" y="981075"/>
            <a:ext cx="8350250" cy="521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029" descr="C:\My Documents\My Pictures\german_ballot_1933.gif">
            <a:extLst>
              <a:ext uri="{FF2B5EF4-FFF2-40B4-BE49-F238E27FC236}">
                <a16:creationId xmlns:a16="http://schemas.microsoft.com/office/drawing/2014/main" id="{3CC75A3A-8FF9-4500-B024-30C547311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04800"/>
            <a:ext cx="2376488" cy="345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3" name="Picture 1032" descr="C:\My Documents\My Pictures\MERKEL91.jpg">
            <a:extLst>
              <a:ext uri="{FF2B5EF4-FFF2-40B4-BE49-F238E27FC236}">
                <a16:creationId xmlns:a16="http://schemas.microsoft.com/office/drawing/2014/main" id="{DB6E7858-7596-4F6B-B953-C7E539867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600200"/>
            <a:ext cx="1206500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4" name="Picture 1034" descr="C:\My Documents\My Pictures\Schroeder96.jpg">
            <a:extLst>
              <a:ext uri="{FF2B5EF4-FFF2-40B4-BE49-F238E27FC236}">
                <a16:creationId xmlns:a16="http://schemas.microsoft.com/office/drawing/2014/main" id="{91583551-0A83-422A-BDD7-0581602B7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971800"/>
            <a:ext cx="1206500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AutoShape 3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FE20A6A7-8C29-4F8B-8F77-36EF8E690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4350" y="6115050"/>
            <a:ext cx="381000" cy="381000"/>
          </a:xfrm>
          <a:prstGeom prst="actionButtonReturn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52227" name="Text Box 5">
            <a:extLst>
              <a:ext uri="{FF2B5EF4-FFF2-40B4-BE49-F238E27FC236}">
                <a16:creationId xmlns:a16="http://schemas.microsoft.com/office/drawing/2014/main" id="{0FC29B5F-3F6E-44D4-AAD6-29DF4B703E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304800"/>
            <a:ext cx="81597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La elección general del 18 de septiembre, 2005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graphicFrame>
        <p:nvGraphicFramePr>
          <p:cNvPr id="52228" name="Object 1024">
            <a:extLst>
              <a:ext uri="{FF2B5EF4-FFF2-40B4-BE49-F238E27FC236}">
                <a16:creationId xmlns:a16="http://schemas.microsoft.com/office/drawing/2014/main" id="{651A0935-FB86-4C50-9761-76084134CF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32025" y="1143000"/>
          <a:ext cx="4678363" cy="260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677032" imgH="2600680" progId="Excel.Sheet.8">
                  <p:embed/>
                </p:oleObj>
              </mc:Choice>
              <mc:Fallback>
                <p:oleObj name="Worksheet" r:id="rId2" imgW="4677032" imgH="2600680" progId="Excel.Sheet.8">
                  <p:embed/>
                  <p:pic>
                    <p:nvPicPr>
                      <p:cNvPr id="52228" name="Object 1024">
                        <a:extLst>
                          <a:ext uri="{FF2B5EF4-FFF2-40B4-BE49-F238E27FC236}">
                            <a16:creationId xmlns:a16="http://schemas.microsoft.com/office/drawing/2014/main" id="{651A0935-FB86-4C50-9761-76084134CF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2025" y="1143000"/>
                        <a:ext cx="4678363" cy="2600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2753" name="Object 1025">
            <a:extLst>
              <a:ext uri="{FF2B5EF4-FFF2-40B4-BE49-F238E27FC236}">
                <a16:creationId xmlns:a16="http://schemas.microsoft.com/office/drawing/2014/main" id="{22177AB8-15E9-4F47-93DE-AFC3F4969F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32025" y="3876675"/>
          <a:ext cx="4678363" cy="260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4677032" imgH="2600680" progId="Excel.Sheet.8">
                  <p:embed/>
                </p:oleObj>
              </mc:Choice>
              <mc:Fallback>
                <p:oleObj name="Worksheet" r:id="rId4" imgW="4677032" imgH="2600680" progId="Excel.Sheet.8">
                  <p:embed/>
                  <p:pic>
                    <p:nvPicPr>
                      <p:cNvPr id="202753" name="Object 1025">
                        <a:extLst>
                          <a:ext uri="{FF2B5EF4-FFF2-40B4-BE49-F238E27FC236}">
                            <a16:creationId xmlns:a16="http://schemas.microsoft.com/office/drawing/2014/main" id="{22177AB8-15E9-4F47-93DE-AFC3F4969F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2025" y="3876675"/>
                        <a:ext cx="4678363" cy="2600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>
            <a:extLst>
              <a:ext uri="{FF2B5EF4-FFF2-40B4-BE49-F238E27FC236}">
                <a16:creationId xmlns:a16="http://schemas.microsoft.com/office/drawing/2014/main" id="{67C3E064-6091-44FE-98C9-AC11D23E7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5525" y="304800"/>
            <a:ext cx="7086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Bismar</a:t>
            </a: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c</a:t>
            </a:r>
            <a:r>
              <a:rPr lang="es-ES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k</a:t>
            </a: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 (2)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0243" name="Text Box 3">
            <a:extLst>
              <a:ext uri="{FF2B5EF4-FFF2-40B4-BE49-F238E27FC236}">
                <a16:creationId xmlns:a16="http://schemas.microsoft.com/office/drawing/2014/main" id="{994ED631-EF66-4F29-B6F1-86DD53ECDE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" y="1752600"/>
            <a:ext cx="73914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1862: nombrado canciller por Guillermo I.  Decreta alza de impuestos para el ejército</a:t>
            </a:r>
          </a:p>
        </p:txBody>
      </p:sp>
      <p:sp>
        <p:nvSpPr>
          <p:cNvPr id="90117" name="Text Box 5">
            <a:extLst>
              <a:ext uri="{FF2B5EF4-FFF2-40B4-BE49-F238E27FC236}">
                <a16:creationId xmlns:a16="http://schemas.microsoft.com/office/drawing/2014/main" id="{0EB0E7BF-6147-46B3-8D84-4FBDE82D6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000" y="3454400"/>
            <a:ext cx="7391400" cy="253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1864: Derrota a Dinamarca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(Schleswig-Holstein)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1866: Derrota a Austria (fuera de Conf. Al.)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1870: Derrota a Francia (Alsacia-Lorena)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90116" name="Text Box 4">
            <a:extLst>
              <a:ext uri="{FF2B5EF4-FFF2-40B4-BE49-F238E27FC236}">
                <a16:creationId xmlns:a16="http://schemas.microsoft.com/office/drawing/2014/main" id="{5196281A-3B40-46A8-8CDF-19AC3FB13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1835150"/>
            <a:ext cx="7391400" cy="452431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b="0" dirty="0">
                <a:latin typeface="Calibri"/>
                <a:cs typeface="Calibri"/>
              </a:rPr>
              <a:t>En sept. 1862, </a:t>
            </a:r>
            <a:r>
              <a:rPr lang="en-US" altLang="es-MX" b="0" dirty="0" err="1">
                <a:latin typeface="Calibri"/>
                <a:cs typeface="Calibri"/>
              </a:rPr>
              <a:t>el</a:t>
            </a:r>
            <a:r>
              <a:rPr lang="en-US" altLang="es-MX" b="0" dirty="0">
                <a:latin typeface="Calibri"/>
                <a:cs typeface="Calibri"/>
              </a:rPr>
              <a:t> </a:t>
            </a:r>
            <a:r>
              <a:rPr lang="en-US" altLang="es-MX" b="0" i="1" dirty="0">
                <a:latin typeface="Calibri"/>
                <a:cs typeface="Calibri"/>
              </a:rPr>
              <a:t>Landtag</a:t>
            </a:r>
            <a:r>
              <a:rPr lang="en-US" altLang="es-MX" b="0" dirty="0">
                <a:latin typeface="Calibri"/>
                <a:cs typeface="Calibri"/>
              </a:rPr>
              <a:t> </a:t>
            </a:r>
            <a:r>
              <a:rPr lang="en-US" altLang="es-MX" b="0" dirty="0" err="1">
                <a:latin typeface="Calibri"/>
                <a:cs typeface="Calibri"/>
              </a:rPr>
              <a:t>prusiano</a:t>
            </a:r>
            <a:r>
              <a:rPr lang="en-US" altLang="es-MX" b="0" dirty="0">
                <a:latin typeface="Calibri"/>
                <a:cs typeface="Calibri"/>
              </a:rPr>
              <a:t> </a:t>
            </a:r>
            <a:r>
              <a:rPr lang="en-US" altLang="es-MX" b="0" dirty="0" err="1">
                <a:latin typeface="Calibri"/>
                <a:cs typeface="Calibri"/>
              </a:rPr>
              <a:t>rehusaba</a:t>
            </a:r>
            <a:r>
              <a:rPr lang="en-US" altLang="es-MX" b="0" dirty="0">
                <a:latin typeface="Calibri"/>
                <a:cs typeface="Calibri"/>
              </a:rPr>
              <a:t> </a:t>
            </a:r>
            <a:r>
              <a:rPr lang="en-US" altLang="es-MX" b="0" dirty="0" err="1">
                <a:latin typeface="Calibri"/>
                <a:cs typeface="Calibri"/>
              </a:rPr>
              <a:t>aumentar</a:t>
            </a:r>
            <a:r>
              <a:rPr lang="en-US" altLang="es-MX" b="0" dirty="0">
                <a:latin typeface="Calibri"/>
                <a:cs typeface="Calibri"/>
              </a:rPr>
              <a:t> </a:t>
            </a:r>
            <a:r>
              <a:rPr lang="en-US" altLang="es-MX" b="0" dirty="0" err="1">
                <a:latin typeface="Calibri"/>
                <a:cs typeface="Calibri"/>
              </a:rPr>
              <a:t>el</a:t>
            </a:r>
            <a:r>
              <a:rPr lang="en-US" altLang="es-MX" b="0" dirty="0">
                <a:latin typeface="Calibri"/>
                <a:cs typeface="Calibri"/>
              </a:rPr>
              <a:t> </a:t>
            </a:r>
            <a:r>
              <a:rPr lang="en-US" altLang="es-MX" b="0" dirty="0" err="1">
                <a:latin typeface="Calibri"/>
                <a:cs typeface="Calibri"/>
              </a:rPr>
              <a:t>gasto</a:t>
            </a:r>
            <a:r>
              <a:rPr lang="en-US" altLang="es-MX" b="0" dirty="0">
                <a:latin typeface="Calibri"/>
                <a:cs typeface="Calibri"/>
              </a:rPr>
              <a:t> </a:t>
            </a:r>
            <a:r>
              <a:rPr lang="en-US" altLang="es-MX" b="0" dirty="0" err="1">
                <a:latin typeface="Calibri"/>
                <a:cs typeface="Calibri"/>
              </a:rPr>
              <a:t>militar</a:t>
            </a:r>
            <a:r>
              <a:rPr lang="en-US" altLang="es-MX" b="0" dirty="0">
                <a:latin typeface="Calibri"/>
                <a:cs typeface="Calibri"/>
              </a:rPr>
              <a:t>. Bismark </a:t>
            </a:r>
            <a:r>
              <a:rPr lang="en-US" altLang="es-MX" b="0" dirty="0" err="1">
                <a:latin typeface="Calibri"/>
                <a:cs typeface="Calibri"/>
              </a:rPr>
              <a:t>compareció</a:t>
            </a:r>
            <a:r>
              <a:rPr lang="en-US" altLang="es-MX" b="0" dirty="0">
                <a:latin typeface="Calibri"/>
                <a:cs typeface="Calibri"/>
              </a:rPr>
              <a:t> ante la </a:t>
            </a:r>
            <a:r>
              <a:rPr lang="en-US" altLang="es-MX" b="0" dirty="0" err="1">
                <a:latin typeface="Calibri"/>
                <a:cs typeface="Calibri"/>
              </a:rPr>
              <a:t>comisión</a:t>
            </a:r>
            <a:r>
              <a:rPr lang="en-US" altLang="es-MX" b="0" dirty="0">
                <a:latin typeface="Calibri"/>
                <a:cs typeface="Calibri"/>
              </a:rPr>
              <a:t> de </a:t>
            </a:r>
            <a:r>
              <a:rPr lang="en-US" altLang="es-MX" b="0" dirty="0" err="1">
                <a:latin typeface="Calibri"/>
                <a:cs typeface="Calibri"/>
              </a:rPr>
              <a:t>presupuesto</a:t>
            </a:r>
            <a:r>
              <a:rPr lang="en-US" altLang="es-MX" b="0" dirty="0">
                <a:latin typeface="Calibri"/>
                <a:cs typeface="Calibri"/>
              </a:rPr>
              <a:t>: </a:t>
            </a:r>
            <a:endParaRPr lang="en-US" altLang="es-MX" b="0" dirty="0">
              <a:latin typeface="Calibri" panose="020F0502020204030204" pitchFamily="34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US" altLang="es-MX" b="0" dirty="0">
                <a:latin typeface="Calibri" panose="020F0502020204030204" pitchFamily="34" charset="0"/>
              </a:rPr>
              <a:t>"La </a:t>
            </a:r>
            <a:r>
              <a:rPr lang="en-US" altLang="es-MX" b="0" dirty="0" err="1">
                <a:latin typeface="Calibri" panose="020F0502020204030204" pitchFamily="34" charset="0"/>
              </a:rPr>
              <a:t>posición</a:t>
            </a:r>
            <a:r>
              <a:rPr lang="en-US" altLang="es-MX" b="0" dirty="0">
                <a:latin typeface="Calibri" panose="020F0502020204030204" pitchFamily="34" charset="0"/>
              </a:rPr>
              <a:t> de Prusia </a:t>
            </a:r>
            <a:r>
              <a:rPr lang="en-US" altLang="es-MX" b="0" dirty="0" err="1">
                <a:latin typeface="Calibri" panose="020F0502020204030204" pitchFamily="34" charset="0"/>
              </a:rPr>
              <a:t>en</a:t>
            </a:r>
            <a:r>
              <a:rPr lang="en-US" altLang="es-MX" b="0" dirty="0">
                <a:latin typeface="Calibri" panose="020F0502020204030204" pitchFamily="34" charset="0"/>
              </a:rPr>
              <a:t> Alemania no la </a:t>
            </a:r>
            <a:r>
              <a:rPr lang="en-US" altLang="es-MX" b="0" dirty="0" err="1">
                <a:latin typeface="Calibri" panose="020F0502020204030204" pitchFamily="34" charset="0"/>
              </a:rPr>
              <a:t>determinará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su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liberalismo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sino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el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poder</a:t>
            </a:r>
            <a:r>
              <a:rPr lang="en-US" altLang="es-MX" b="0" dirty="0">
                <a:latin typeface="Calibri" panose="020F0502020204030204" pitchFamily="34" charset="0"/>
              </a:rPr>
              <a:t>. Prusia </a:t>
            </a:r>
            <a:r>
              <a:rPr lang="en-US" altLang="es-MX" b="0" dirty="0" err="1">
                <a:latin typeface="Calibri" panose="020F0502020204030204" pitchFamily="34" charset="0"/>
              </a:rPr>
              <a:t>debe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concentrar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su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fuerza</a:t>
            </a:r>
            <a:r>
              <a:rPr lang="en-US" altLang="es-MX" b="0" dirty="0">
                <a:latin typeface="Calibri" panose="020F0502020204030204" pitchFamily="34" charset="0"/>
              </a:rPr>
              <a:t> para </a:t>
            </a:r>
            <a:r>
              <a:rPr lang="en-US" altLang="es-MX" b="0" dirty="0" err="1">
                <a:latin typeface="Calibri" panose="020F0502020204030204" pitchFamily="34" charset="0"/>
              </a:rPr>
              <a:t>el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momento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adecuado</a:t>
            </a:r>
            <a:r>
              <a:rPr lang="en-US" altLang="es-MX" b="0" dirty="0">
                <a:latin typeface="Calibri" panose="020F0502020204030204" pitchFamily="34" charset="0"/>
              </a:rPr>
              <a:t>, que ha </a:t>
            </a:r>
            <a:r>
              <a:rPr lang="en-US" altLang="es-MX" b="0" dirty="0" err="1">
                <a:latin typeface="Calibri" panose="020F0502020204030204" pitchFamily="34" charset="0"/>
              </a:rPr>
              <a:t>dejado</a:t>
            </a:r>
            <a:r>
              <a:rPr lang="en-US" altLang="es-MX" b="0" dirty="0">
                <a:latin typeface="Calibri" panose="020F0502020204030204" pitchFamily="34" charset="0"/>
              </a:rPr>
              <a:t> pasar </a:t>
            </a:r>
            <a:r>
              <a:rPr lang="en-US" altLang="es-MX" b="0" dirty="0" err="1">
                <a:latin typeface="Calibri" panose="020F0502020204030204" pitchFamily="34" charset="0"/>
              </a:rPr>
              <a:t>varias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veces</a:t>
            </a:r>
            <a:r>
              <a:rPr lang="en-US" altLang="es-MX" b="0" dirty="0">
                <a:latin typeface="Calibri" panose="020F0502020204030204" pitchFamily="34" charset="0"/>
              </a:rPr>
              <a:t>. El </a:t>
            </a:r>
            <a:r>
              <a:rPr lang="en-US" altLang="es-MX" b="0" dirty="0" err="1">
                <a:latin typeface="Calibri" panose="020F0502020204030204" pitchFamily="34" charset="0"/>
              </a:rPr>
              <a:t>Tratado</a:t>
            </a:r>
            <a:r>
              <a:rPr lang="en-US" altLang="es-MX" b="0" dirty="0">
                <a:latin typeface="Calibri" panose="020F0502020204030204" pitchFamily="34" charset="0"/>
              </a:rPr>
              <a:t> de Viena </a:t>
            </a:r>
            <a:r>
              <a:rPr lang="en-US" altLang="es-MX" b="0" dirty="0" err="1">
                <a:latin typeface="Calibri" panose="020F0502020204030204" pitchFamily="34" charset="0"/>
              </a:rPr>
              <a:t>diseñó</a:t>
            </a:r>
            <a:r>
              <a:rPr lang="en-US" altLang="es-MX" b="0" dirty="0">
                <a:latin typeface="Calibri" panose="020F0502020204030204" pitchFamily="34" charset="0"/>
              </a:rPr>
              <a:t> mal </a:t>
            </a:r>
            <a:r>
              <a:rPr lang="en-US" altLang="es-MX" b="0" dirty="0" err="1">
                <a:latin typeface="Calibri" panose="020F0502020204030204" pitchFamily="34" charset="0"/>
              </a:rPr>
              <a:t>nuestras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fronteras</a:t>
            </a:r>
            <a:r>
              <a:rPr lang="en-US" altLang="es-MX" b="0" dirty="0">
                <a:latin typeface="Calibri" panose="020F0502020204030204" pitchFamily="34" charset="0"/>
              </a:rPr>
              <a:t> para un </a:t>
            </a:r>
            <a:r>
              <a:rPr lang="en-US" altLang="es-MX" b="0" dirty="0" err="1">
                <a:latin typeface="Calibri" panose="020F0502020204030204" pitchFamily="34" charset="0"/>
              </a:rPr>
              <a:t>cuerpo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político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sano</a:t>
            </a:r>
            <a:r>
              <a:rPr lang="en-US" altLang="es-MX" b="0" dirty="0">
                <a:latin typeface="Calibri" panose="020F0502020204030204" pitchFamily="34" charset="0"/>
              </a:rPr>
              <a:t>. No </a:t>
            </a:r>
            <a:r>
              <a:rPr lang="en-US" altLang="es-MX" b="0" dirty="0" err="1">
                <a:latin typeface="Calibri" panose="020F0502020204030204" pitchFamily="34" charset="0"/>
              </a:rPr>
              <a:t>será</a:t>
            </a:r>
            <a:r>
              <a:rPr lang="en-US" altLang="es-MX" b="0" dirty="0">
                <a:latin typeface="Calibri" panose="020F0502020204030204" pitchFamily="34" charset="0"/>
              </a:rPr>
              <a:t> con </a:t>
            </a:r>
            <a:r>
              <a:rPr lang="en-US" altLang="es-MX" b="0" dirty="0" err="1">
                <a:latin typeface="Calibri" panose="020F0502020204030204" pitchFamily="34" charset="0"/>
              </a:rPr>
              <a:t>discursos</a:t>
            </a:r>
            <a:r>
              <a:rPr lang="en-US" altLang="es-MX" b="0" dirty="0">
                <a:latin typeface="Calibri" panose="020F0502020204030204" pitchFamily="34" charset="0"/>
              </a:rPr>
              <a:t> y </a:t>
            </a:r>
            <a:r>
              <a:rPr lang="en-US" altLang="es-MX" b="0" dirty="0" err="1">
                <a:latin typeface="Calibri" panose="020F0502020204030204" pitchFamily="34" charset="0"/>
              </a:rPr>
              <a:t>mayorías</a:t>
            </a:r>
            <a:r>
              <a:rPr lang="en-US" altLang="es-MX" b="0" dirty="0">
                <a:latin typeface="Calibri" panose="020F0502020204030204" pitchFamily="34" charset="0"/>
              </a:rPr>
              <a:t> que se </a:t>
            </a:r>
            <a:r>
              <a:rPr lang="en-US" altLang="es-MX" b="0" dirty="0" err="1">
                <a:latin typeface="Calibri" panose="020F0502020204030204" pitchFamily="34" charset="0"/>
              </a:rPr>
              <a:t>decidirán</a:t>
            </a:r>
            <a:r>
              <a:rPr lang="en-US" altLang="es-MX" b="0" dirty="0">
                <a:latin typeface="Calibri" panose="020F0502020204030204" pitchFamily="34" charset="0"/>
              </a:rPr>
              <a:t> las </a:t>
            </a:r>
            <a:r>
              <a:rPr lang="en-US" altLang="es-MX" b="0" dirty="0" err="1">
                <a:latin typeface="Calibri" panose="020F0502020204030204" pitchFamily="34" charset="0"/>
              </a:rPr>
              <a:t>grandes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cuestiones</a:t>
            </a:r>
            <a:r>
              <a:rPr lang="en-US" altLang="es-MX" b="0" dirty="0">
                <a:latin typeface="Calibri" panose="020F0502020204030204" pitchFamily="34" charset="0"/>
              </a:rPr>
              <a:t> del día –ese </a:t>
            </a:r>
            <a:r>
              <a:rPr lang="en-US" altLang="es-MX" b="0" dirty="0" err="1">
                <a:latin typeface="Calibri" panose="020F0502020204030204" pitchFamily="34" charset="0"/>
              </a:rPr>
              <a:t>fue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el</a:t>
            </a:r>
            <a:r>
              <a:rPr lang="en-US" altLang="es-MX" b="0" dirty="0">
                <a:latin typeface="Calibri" panose="020F0502020204030204" pitchFamily="34" charset="0"/>
              </a:rPr>
              <a:t> grave error de 1848 – </a:t>
            </a:r>
            <a:r>
              <a:rPr lang="en-US" altLang="es-MX" b="0" dirty="0" err="1">
                <a:latin typeface="Calibri" panose="020F0502020204030204" pitchFamily="34" charset="0"/>
              </a:rPr>
              <a:t>sino</a:t>
            </a:r>
            <a:r>
              <a:rPr lang="en-US" altLang="es-MX" b="0" dirty="0">
                <a:latin typeface="Calibri" panose="020F0502020204030204" pitchFamily="34" charset="0"/>
              </a:rPr>
              <a:t> con </a:t>
            </a:r>
            <a:r>
              <a:rPr lang="en-US" altLang="es-MX" dirty="0" err="1">
                <a:latin typeface="Calibri" panose="020F0502020204030204" pitchFamily="34" charset="0"/>
              </a:rPr>
              <a:t>sangre</a:t>
            </a:r>
            <a:r>
              <a:rPr lang="en-US" altLang="es-MX" dirty="0">
                <a:latin typeface="Calibri" panose="020F0502020204030204" pitchFamily="34" charset="0"/>
              </a:rPr>
              <a:t> y </a:t>
            </a:r>
            <a:r>
              <a:rPr lang="en-US" altLang="es-MX" dirty="0" err="1">
                <a:latin typeface="Calibri" panose="020F0502020204030204" pitchFamily="34" charset="0"/>
              </a:rPr>
              <a:t>acero</a:t>
            </a:r>
            <a:r>
              <a:rPr lang="en-US" altLang="es-MX" b="0" dirty="0">
                <a:latin typeface="Calibri" panose="020F0502020204030204" pitchFamily="34" charset="0"/>
              </a:rPr>
              <a:t>"</a:t>
            </a:r>
          </a:p>
          <a:p>
            <a:pPr algn="l">
              <a:spcBef>
                <a:spcPct val="50000"/>
              </a:spcBef>
            </a:pPr>
            <a:r>
              <a:rPr lang="en-US" b="0" dirty="0">
                <a:latin typeface="Calibri"/>
                <a:cs typeface="Calibri"/>
              </a:rPr>
              <a:t>¿Similitudes y </a:t>
            </a:r>
            <a:r>
              <a:rPr lang="en-US" b="0" dirty="0" err="1">
                <a:latin typeface="Calibri"/>
                <a:cs typeface="Calibri"/>
              </a:rPr>
              <a:t>diferencias</a:t>
            </a:r>
            <a:r>
              <a:rPr lang="en-US" b="0" dirty="0">
                <a:latin typeface="Calibri"/>
                <a:cs typeface="Calibri"/>
              </a:rPr>
              <a:t> con Rusia </a:t>
            </a:r>
            <a:r>
              <a:rPr lang="en-US" b="0" dirty="0" err="1">
                <a:latin typeface="Calibri"/>
                <a:cs typeface="Calibri"/>
              </a:rPr>
              <a:t>en</a:t>
            </a:r>
            <a:r>
              <a:rPr lang="en-US" b="0" dirty="0">
                <a:latin typeface="Calibri"/>
                <a:cs typeface="Calibri"/>
              </a:rPr>
              <a:t> </a:t>
            </a:r>
            <a:r>
              <a:rPr lang="en-US" b="0" dirty="0" err="1">
                <a:latin typeface="Calibri"/>
                <a:cs typeface="Calibri"/>
              </a:rPr>
              <a:t>Ucrania</a:t>
            </a:r>
            <a:r>
              <a:rPr lang="en-US" b="0" dirty="0">
                <a:latin typeface="Calibri"/>
                <a:cs typeface="Calibri"/>
              </a:rPr>
              <a:t>?</a:t>
            </a:r>
            <a:endParaRPr lang="en-US" dirty="0"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7" grpId="0" autoUpdateAnimBg="0"/>
      <p:bldP spid="90116" grpId="0" animBg="1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2">
            <a:extLst>
              <a:ext uri="{FF2B5EF4-FFF2-40B4-BE49-F238E27FC236}">
                <a16:creationId xmlns:a16="http://schemas.microsoft.com/office/drawing/2014/main" id="{F1255C03-9257-4485-8421-1F8C03514D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Coaliciones en gobiernos europeos, 1945-87 </a:t>
            </a:r>
            <a:endParaRPr lang="en-US" altLang="es-MX" sz="3200" b="0">
              <a:latin typeface="Calibri" panose="020F0502020204030204" pitchFamily="34" charset="0"/>
            </a:endParaRPr>
          </a:p>
        </p:txBody>
      </p:sp>
      <p:sp>
        <p:nvSpPr>
          <p:cNvPr id="53251" name="Text Box 3">
            <a:extLst>
              <a:ext uri="{FF2B5EF4-FFF2-40B4-BE49-F238E27FC236}">
                <a16:creationId xmlns:a16="http://schemas.microsoft.com/office/drawing/2014/main" id="{59DD4CB6-09C7-4AD9-A6BC-2D0E91D91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851525"/>
            <a:ext cx="3657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 b="0">
                <a:solidFill>
                  <a:srgbClr val="990000"/>
                </a:solidFill>
                <a:latin typeface="Calibri" panose="020F0502020204030204" pitchFamily="34" charset="0"/>
              </a:rPr>
              <a:t>Fuente: Laver + Schofield 1990 </a:t>
            </a:r>
            <a:endParaRPr lang="es-ES" altLang="es-MX" sz="2000" b="0">
              <a:solidFill>
                <a:srgbClr val="99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53252" name="Object 1024">
            <a:extLst>
              <a:ext uri="{FF2B5EF4-FFF2-40B4-BE49-F238E27FC236}">
                <a16:creationId xmlns:a16="http://schemas.microsoft.com/office/drawing/2014/main" id="{5E1E8A3F-A83C-4621-A0B3-FBBD088AA0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8150" y="1219200"/>
          <a:ext cx="8305800" cy="430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5096113" imgH="2924413" progId="Excel.Sheet.8">
                  <p:embed/>
                </p:oleObj>
              </mc:Choice>
              <mc:Fallback>
                <p:oleObj name="Hoja de cálculo" r:id="rId2" imgW="5096113" imgH="2924413" progId="Excel.Sheet.8">
                  <p:embed/>
                  <p:pic>
                    <p:nvPicPr>
                      <p:cNvPr id="53252" name="Object 1024">
                        <a:extLst>
                          <a:ext uri="{FF2B5EF4-FFF2-40B4-BE49-F238E27FC236}">
                            <a16:creationId xmlns:a16="http://schemas.microsoft.com/office/drawing/2014/main" id="{5E1E8A3F-A83C-4621-A0B3-FBBD088AA0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0" y="1219200"/>
                        <a:ext cx="8305800" cy="4300538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3" name="AutoShape 5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F700EFA6-47F4-46EC-A5EF-08A782F73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4350" y="6115050"/>
            <a:ext cx="381000" cy="381000"/>
          </a:xfrm>
          <a:prstGeom prst="actionButtonReturn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800" name="Object 1024">
            <a:extLst>
              <a:ext uri="{FF2B5EF4-FFF2-40B4-BE49-F238E27FC236}">
                <a16:creationId xmlns:a16="http://schemas.microsoft.com/office/drawing/2014/main" id="{DBC6F0EE-EEE9-4A09-AAD6-C89F1D8A67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09700" y="1166813"/>
          <a:ext cx="6667500" cy="536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áfico" r:id="rId2" imgW="3696119" imgH="2972257" progId="Excel.Chart.8">
                  <p:embed/>
                </p:oleObj>
              </mc:Choice>
              <mc:Fallback>
                <p:oleObj name="Gráfico" r:id="rId2" imgW="3696119" imgH="2972257" progId="Excel.Chart.8">
                  <p:embed/>
                  <p:pic>
                    <p:nvPicPr>
                      <p:cNvPr id="204800" name="Object 1024">
                        <a:extLst>
                          <a:ext uri="{FF2B5EF4-FFF2-40B4-BE49-F238E27FC236}">
                            <a16:creationId xmlns:a16="http://schemas.microsoft.com/office/drawing/2014/main" id="{DBC6F0EE-EEE9-4A09-AAD6-C89F1D8A671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9700" y="1166813"/>
                        <a:ext cx="6667500" cy="5362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5" name="Text Box 1027">
            <a:extLst>
              <a:ext uri="{FF2B5EF4-FFF2-40B4-BE49-F238E27FC236}">
                <a16:creationId xmlns:a16="http://schemas.microsoft.com/office/drawing/2014/main" id="{D3664876-50B0-4E0D-84AA-58887364E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6650" y="222250"/>
            <a:ext cx="70167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Elección general de 2005 </a:t>
            </a:r>
            <a:endParaRPr lang="en-US" altLang="es-MX" sz="3200" b="0">
              <a:latin typeface="Calibri" panose="020F0502020204030204" pitchFamily="34" charset="0"/>
            </a:endParaRPr>
          </a:p>
        </p:txBody>
      </p:sp>
      <p:sp>
        <p:nvSpPr>
          <p:cNvPr id="189444" name="AutoShape 1028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CAE95032-0433-4671-A21C-FD148C34C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248400"/>
            <a:ext cx="304800" cy="3048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9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9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204800" grpId="0"/>
      <p:bldP spid="18944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298" name="Object 1024">
            <a:extLst>
              <a:ext uri="{FF2B5EF4-FFF2-40B4-BE49-F238E27FC236}">
                <a16:creationId xmlns:a16="http://schemas.microsoft.com/office/drawing/2014/main" id="{91FD27FA-5DED-4CD0-99F3-131BD95DDD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43050" y="1295400"/>
          <a:ext cx="5918200" cy="426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2791231" imgH="2010016" progId="Excel.Sheet.8">
                  <p:embed/>
                </p:oleObj>
              </mc:Choice>
              <mc:Fallback>
                <p:oleObj name="Worksheet" r:id="rId2" imgW="2791231" imgH="2010016" progId="Excel.Sheet.8">
                  <p:embed/>
                  <p:pic>
                    <p:nvPicPr>
                      <p:cNvPr id="55298" name="Object 1024">
                        <a:extLst>
                          <a:ext uri="{FF2B5EF4-FFF2-40B4-BE49-F238E27FC236}">
                            <a16:creationId xmlns:a16="http://schemas.microsoft.com/office/drawing/2014/main" id="{91FD27FA-5DED-4CD0-99F3-131BD95DDD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3050" y="1295400"/>
                        <a:ext cx="5918200" cy="4264025"/>
                      </a:xfrm>
                      <a:prstGeom prst="rect">
                        <a:avLst/>
                      </a:prstGeom>
                      <a:solidFill>
                        <a:srgbClr val="FFCC66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299" name="Text Box 1027">
            <a:extLst>
              <a:ext uri="{FF2B5EF4-FFF2-40B4-BE49-F238E27FC236}">
                <a16:creationId xmlns:a16="http://schemas.microsoft.com/office/drawing/2014/main" id="{5D4CFA97-92D7-49A5-A118-833E745C4B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222250"/>
            <a:ext cx="854075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Escaños en la cámara de los comunes, Reino Unido</a:t>
            </a:r>
            <a:endParaRPr lang="en-US" altLang="es-MX" sz="3200" b="0">
              <a:latin typeface="Calibri" panose="020F0502020204030204" pitchFamily="34" charset="0"/>
            </a:endParaRPr>
          </a:p>
        </p:txBody>
      </p:sp>
      <p:sp>
        <p:nvSpPr>
          <p:cNvPr id="111620" name="Oval 1028">
            <a:extLst>
              <a:ext uri="{FF2B5EF4-FFF2-40B4-BE49-F238E27FC236}">
                <a16:creationId xmlns:a16="http://schemas.microsoft.com/office/drawing/2014/main" id="{8D5A0CAD-32A3-43DA-9FD9-0A73578B7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1350" y="1673225"/>
            <a:ext cx="1143000" cy="5334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1621" name="Oval 1029">
            <a:extLst>
              <a:ext uri="{FF2B5EF4-FFF2-40B4-BE49-F238E27FC236}">
                <a16:creationId xmlns:a16="http://schemas.microsoft.com/office/drawing/2014/main" id="{E8D84522-CC49-4818-A295-4662A7E99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1350" y="2111375"/>
            <a:ext cx="1143000" cy="5334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1622" name="Oval 1030">
            <a:extLst>
              <a:ext uri="{FF2B5EF4-FFF2-40B4-BE49-F238E27FC236}">
                <a16:creationId xmlns:a16="http://schemas.microsoft.com/office/drawing/2014/main" id="{4644DD55-C52F-4EFF-A715-71FDD29528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4850" y="2511425"/>
            <a:ext cx="1143000" cy="5334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1623" name="Oval 1031">
            <a:extLst>
              <a:ext uri="{FF2B5EF4-FFF2-40B4-BE49-F238E27FC236}">
                <a16:creationId xmlns:a16="http://schemas.microsoft.com/office/drawing/2014/main" id="{15A9B5ED-980C-45B8-8F60-6A39007E9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750" y="2949575"/>
            <a:ext cx="1143000" cy="5334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1624" name="Oval 1032">
            <a:extLst>
              <a:ext uri="{FF2B5EF4-FFF2-40B4-BE49-F238E27FC236}">
                <a16:creationId xmlns:a16="http://schemas.microsoft.com/office/drawing/2014/main" id="{04113E4F-92BA-41C7-A65D-871D1F0D7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250" y="3368675"/>
            <a:ext cx="1143000" cy="5334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1625" name="Oval 1033">
            <a:extLst>
              <a:ext uri="{FF2B5EF4-FFF2-40B4-BE49-F238E27FC236}">
                <a16:creationId xmlns:a16="http://schemas.microsoft.com/office/drawing/2014/main" id="{10992400-7253-48C4-BA68-960ECC26A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250" y="3806825"/>
            <a:ext cx="1143000" cy="5334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1626" name="Oval 1034">
            <a:extLst>
              <a:ext uri="{FF2B5EF4-FFF2-40B4-BE49-F238E27FC236}">
                <a16:creationId xmlns:a16="http://schemas.microsoft.com/office/drawing/2014/main" id="{14EABB4B-916C-4CD5-8536-0DA7C88D0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4225925"/>
            <a:ext cx="1143000" cy="5334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1627" name="Oval 1035">
            <a:extLst>
              <a:ext uri="{FF2B5EF4-FFF2-40B4-BE49-F238E27FC236}">
                <a16:creationId xmlns:a16="http://schemas.microsoft.com/office/drawing/2014/main" id="{5DC1C9CD-F957-406F-93BD-0C378FD8E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750" y="4625975"/>
            <a:ext cx="1143000" cy="5334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1628" name="Oval 1036">
            <a:extLst>
              <a:ext uri="{FF2B5EF4-FFF2-40B4-BE49-F238E27FC236}">
                <a16:creationId xmlns:a16="http://schemas.microsoft.com/office/drawing/2014/main" id="{4E881E77-A8C9-4BDA-8917-B4BE29F6D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700" y="5064125"/>
            <a:ext cx="1143000" cy="5334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1629" name="Text Box 1037">
            <a:extLst>
              <a:ext uri="{FF2B5EF4-FFF2-40B4-BE49-F238E27FC236}">
                <a16:creationId xmlns:a16="http://schemas.microsoft.com/office/drawing/2014/main" id="{B92EE0FF-48AE-4AC4-9EF9-12091B97F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5859463"/>
            <a:ext cx="8382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Caso muy sencillo: (casi) siempre hay mayoría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11630" name="AutoShape 1038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8D82D06E-2F95-406E-A487-E2AE8D3E8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6362700"/>
            <a:ext cx="381000" cy="381000"/>
          </a:xfrm>
          <a:prstGeom prst="actionButtonReturn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8" presetID="2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16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16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61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16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16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67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16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16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730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16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16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7900"/>
                            </p:stCondLst>
                            <p:childTnLst>
                              <p:par>
                                <p:cTn id="28" presetID="2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16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16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33" presetID="2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16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16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9100"/>
                            </p:stCondLst>
                            <p:childTnLst>
                              <p:par>
                                <p:cTn id="38" presetID="2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16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16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9700"/>
                            </p:stCondLst>
                            <p:childTnLst>
                              <p:par>
                                <p:cTn id="43" presetID="2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16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16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0300"/>
                            </p:stCondLst>
                            <p:childTnLst>
                              <p:par>
                                <p:cTn id="48" presetID="2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1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1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0900"/>
                            </p:stCondLst>
                            <p:childTnLst>
                              <p:par>
                                <p:cTn id="5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1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1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20" grpId="0" animBg="1"/>
      <p:bldP spid="111621" grpId="0" animBg="1"/>
      <p:bldP spid="111622" grpId="0" animBg="1"/>
      <p:bldP spid="111623" grpId="0" animBg="1"/>
      <p:bldP spid="111624" grpId="0" animBg="1"/>
      <p:bldP spid="111625" grpId="0" animBg="1"/>
      <p:bldP spid="111626" grpId="0" animBg="1"/>
      <p:bldP spid="111627" grpId="0" animBg="1"/>
      <p:bldP spid="111628" grpId="0" animBg="1"/>
      <p:bldP spid="111629" grpId="0" autoUpdateAnimBg="0"/>
      <p:bldP spid="11163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2">
            <a:extLst>
              <a:ext uri="{FF2B5EF4-FFF2-40B4-BE49-F238E27FC236}">
                <a16:creationId xmlns:a16="http://schemas.microsoft.com/office/drawing/2014/main" id="{C2494313-8CA9-4ED8-BF6A-601A285A7D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Garamond" panose="02020404030301010803" pitchFamily="18" charset="0"/>
              </a:rPr>
              <a:t>Helmut Kohl (1982-98)</a:t>
            </a:r>
            <a:endParaRPr lang="es-ES" altLang="es-MX" sz="3200" b="0">
              <a:latin typeface="Garamond" panose="02020404030301010803" pitchFamily="18" charset="0"/>
            </a:endParaRPr>
          </a:p>
        </p:txBody>
      </p:sp>
      <p:sp>
        <p:nvSpPr>
          <p:cNvPr id="84995" name="Text Box 3">
            <a:extLst>
              <a:ext uri="{FF2B5EF4-FFF2-40B4-BE49-F238E27FC236}">
                <a16:creationId xmlns:a16="http://schemas.microsoft.com/office/drawing/2014/main" id="{454F3BBB-2AA1-4202-8CCB-F0AC7B7DE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" y="1295400"/>
            <a:ext cx="7391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Garamond" panose="02020404030301010803" pitchFamily="18" charset="0"/>
              </a:rPr>
              <a:t> xxx</a:t>
            </a:r>
            <a:endParaRPr lang="es-ES" altLang="es-MX" sz="3200" b="0">
              <a:latin typeface="Garamond" panose="020204040303010108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5" grpId="0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">
            <a:extLst>
              <a:ext uri="{FF2B5EF4-FFF2-40B4-BE49-F238E27FC236}">
                <a16:creationId xmlns:a16="http://schemas.microsoft.com/office/drawing/2014/main" id="{E302F4E1-A514-4984-BA82-E4FDD18127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Garamond" panose="02020404030301010803" pitchFamily="18" charset="0"/>
              </a:rPr>
              <a:t>Los logros de </a:t>
            </a:r>
            <a:r>
              <a:rPr lang="es-MX" altLang="es-MX" sz="3200" b="0">
                <a:solidFill>
                  <a:schemeClr val="tx2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Schröder</a:t>
            </a:r>
            <a:r>
              <a:rPr lang="es-ES" altLang="es-MX" sz="3200" b="0">
                <a:solidFill>
                  <a:schemeClr val="tx2"/>
                </a:solidFill>
                <a:latin typeface="Garamond" panose="02020404030301010803" pitchFamily="18" charset="0"/>
              </a:rPr>
              <a:t> </a:t>
            </a:r>
            <a:r>
              <a:rPr lang="es-MX" altLang="es-MX" sz="3200" b="0">
                <a:solidFill>
                  <a:schemeClr val="tx2"/>
                </a:solidFill>
                <a:latin typeface="Garamond" panose="02020404030301010803" pitchFamily="18" charset="0"/>
              </a:rPr>
              <a:t>(1998-2002)</a:t>
            </a:r>
            <a:endParaRPr lang="es-ES" altLang="es-MX" sz="3200" b="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sp>
        <p:nvSpPr>
          <p:cNvPr id="86020" name="Text Box 4">
            <a:extLst>
              <a:ext uri="{FF2B5EF4-FFF2-40B4-BE49-F238E27FC236}">
                <a16:creationId xmlns:a16="http://schemas.microsoft.com/office/drawing/2014/main" id="{29A4F436-6135-4C47-9283-FA6065E4D6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63" y="1219200"/>
            <a:ext cx="7391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Garamond" panose="02020404030301010803" pitchFamily="18" charset="0"/>
              </a:rPr>
              <a:t> Reducción de impuestos (52 a 39% para </a:t>
            </a:r>
            <a:br>
              <a:rPr lang="es-MX" altLang="es-MX" sz="2800" b="0">
                <a:latin typeface="Garamond" panose="02020404030301010803" pitchFamily="18" charset="0"/>
              </a:rPr>
            </a:br>
            <a:r>
              <a:rPr lang="es-MX" altLang="es-MX" sz="2800" b="0">
                <a:latin typeface="Garamond" panose="02020404030301010803" pitchFamily="18" charset="0"/>
              </a:rPr>
              <a:t>  corporaciones; categ. máx. 53 a 42%)</a:t>
            </a:r>
            <a:endParaRPr lang="es-ES" altLang="es-MX" sz="2800" b="0">
              <a:latin typeface="Garamond" panose="02020404030301010803" pitchFamily="18" charset="0"/>
            </a:endParaRPr>
          </a:p>
        </p:txBody>
      </p:sp>
      <p:sp>
        <p:nvSpPr>
          <p:cNvPr id="86021" name="Text Box 5">
            <a:extLst>
              <a:ext uri="{FF2B5EF4-FFF2-40B4-BE49-F238E27FC236}">
                <a16:creationId xmlns:a16="http://schemas.microsoft.com/office/drawing/2014/main" id="{218B234C-233D-4478-B4BF-181FF73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63" y="2195513"/>
            <a:ext cx="7391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Garamond" panose="02020404030301010803" pitchFamily="18" charset="0"/>
              </a:rPr>
              <a:t> Sistema paralelo de pensiones privadas (pirámide)</a:t>
            </a:r>
            <a:endParaRPr lang="es-ES" altLang="es-MX" sz="2800" b="0">
              <a:latin typeface="Garamond" panose="02020404030301010803" pitchFamily="18" charset="0"/>
            </a:endParaRPr>
          </a:p>
        </p:txBody>
      </p:sp>
      <p:sp>
        <p:nvSpPr>
          <p:cNvPr id="86022" name="Text Box 6">
            <a:extLst>
              <a:ext uri="{FF2B5EF4-FFF2-40B4-BE49-F238E27FC236}">
                <a16:creationId xmlns:a16="http://schemas.microsoft.com/office/drawing/2014/main" id="{5047CA4F-A6D0-4787-B531-4FAC398F0E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63" y="2860675"/>
            <a:ext cx="7391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Garamond" panose="02020404030301010803" pitchFamily="18" charset="0"/>
              </a:rPr>
              <a:t> Austeridad: ha frenado aumento gasto y deuda; </a:t>
            </a:r>
            <a:br>
              <a:rPr lang="es-MX" altLang="es-MX" sz="2800" b="0">
                <a:latin typeface="Garamond" panose="02020404030301010803" pitchFamily="18" charset="0"/>
              </a:rPr>
            </a:br>
            <a:r>
              <a:rPr lang="es-MX" altLang="es-MX" sz="2800" b="0">
                <a:latin typeface="Garamond" panose="02020404030301010803" pitchFamily="18" charset="0"/>
              </a:rPr>
              <a:t>   aún faltan recortes</a:t>
            </a:r>
            <a:endParaRPr lang="es-ES" altLang="es-MX" sz="2800" b="0">
              <a:latin typeface="Garamond" panose="02020404030301010803" pitchFamily="18" charset="0"/>
            </a:endParaRPr>
          </a:p>
        </p:txBody>
      </p:sp>
      <p:sp>
        <p:nvSpPr>
          <p:cNvPr id="86024" name="Text Box 8">
            <a:extLst>
              <a:ext uri="{FF2B5EF4-FFF2-40B4-BE49-F238E27FC236}">
                <a16:creationId xmlns:a16="http://schemas.microsoft.com/office/drawing/2014/main" id="{B5AA7ABE-A59A-41EF-BFDA-67525950FE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" y="3886200"/>
            <a:ext cx="7391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Garamond" panose="02020404030301010803" pitchFamily="18" charset="0"/>
              </a:rPr>
              <a:t>  Ley de inmigración más selectiva (capacitados); </a:t>
            </a:r>
            <a:br>
              <a:rPr lang="es-MX" altLang="es-MX" sz="2800" b="0">
                <a:latin typeface="Garamond" panose="02020404030301010803" pitchFamily="18" charset="0"/>
              </a:rPr>
            </a:br>
            <a:r>
              <a:rPr lang="es-MX" altLang="es-MX" sz="2800" b="0">
                <a:latin typeface="Garamond" panose="02020404030301010803" pitchFamily="18" charset="0"/>
              </a:rPr>
              <a:t>   </a:t>
            </a:r>
            <a:r>
              <a:rPr lang="es-MX" altLang="es-MX" sz="2800" b="0" i="1">
                <a:latin typeface="Garamond" panose="02020404030301010803" pitchFamily="18" charset="0"/>
              </a:rPr>
              <a:t>ius soli </a:t>
            </a:r>
            <a:r>
              <a:rPr lang="es-MX" altLang="es-MX" sz="2800" b="0">
                <a:latin typeface="Garamond" panose="02020404030301010803" pitchFamily="18" charset="0"/>
              </a:rPr>
              <a:t>remplaza</a:t>
            </a:r>
            <a:r>
              <a:rPr lang="es-MX" altLang="es-MX" sz="2800" b="0" i="1">
                <a:latin typeface="Garamond" panose="02020404030301010803" pitchFamily="18" charset="0"/>
              </a:rPr>
              <a:t> ius sanguini</a:t>
            </a:r>
            <a:endParaRPr lang="es-ES" altLang="es-MX" sz="2800" b="0" i="1">
              <a:latin typeface="Garamond" panose="02020404030301010803" pitchFamily="18" charset="0"/>
            </a:endParaRPr>
          </a:p>
        </p:txBody>
      </p:sp>
      <p:sp>
        <p:nvSpPr>
          <p:cNvPr id="86025" name="Text Box 9">
            <a:extLst>
              <a:ext uri="{FF2B5EF4-FFF2-40B4-BE49-F238E27FC236}">
                <a16:creationId xmlns:a16="http://schemas.microsoft.com/office/drawing/2014/main" id="{86190AD4-D025-41C6-BCDF-A55E6D6FE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63" y="5683250"/>
            <a:ext cx="7391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Garamond" panose="02020404030301010803" pitchFamily="18" charset="0"/>
              </a:rPr>
              <a:t> Primeros involucramientos militares desde 1945 </a:t>
            </a:r>
            <a:br>
              <a:rPr lang="es-MX" altLang="es-MX" sz="2800" b="0">
                <a:latin typeface="Garamond" panose="02020404030301010803" pitchFamily="18" charset="0"/>
              </a:rPr>
            </a:br>
            <a:r>
              <a:rPr lang="es-MX" altLang="es-MX" sz="2800" b="0">
                <a:latin typeface="Garamond" panose="02020404030301010803" pitchFamily="18" charset="0"/>
              </a:rPr>
              <a:t>  (Kosovo, Afganistán); primera oposición a EUA</a:t>
            </a:r>
            <a:endParaRPr lang="es-ES" altLang="es-MX" sz="2800" b="0">
              <a:latin typeface="Garamond" panose="02020404030301010803" pitchFamily="18" charset="0"/>
            </a:endParaRPr>
          </a:p>
        </p:txBody>
      </p:sp>
      <p:sp>
        <p:nvSpPr>
          <p:cNvPr id="86026" name="Text Box 10">
            <a:extLst>
              <a:ext uri="{FF2B5EF4-FFF2-40B4-BE49-F238E27FC236}">
                <a16:creationId xmlns:a16="http://schemas.microsoft.com/office/drawing/2014/main" id="{F2490548-5D3B-45F7-85DB-772BB3F69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63" y="4748213"/>
            <a:ext cx="7391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Garamond" panose="02020404030301010803" pitchFamily="18" charset="0"/>
              </a:rPr>
              <a:t> Consiguió a Bavaria (</a:t>
            </a:r>
            <a:r>
              <a:rPr lang="es-MX" altLang="es-MX" sz="2800" b="0" i="1">
                <a:latin typeface="Garamond" panose="02020404030301010803" pitchFamily="18" charset="0"/>
              </a:rPr>
              <a:t>Land</a:t>
            </a:r>
            <a:r>
              <a:rPr lang="es-MX" altLang="es-MX" sz="2800" b="0">
                <a:latin typeface="Garamond" panose="02020404030301010803" pitchFamily="18" charset="0"/>
              </a:rPr>
              <a:t> más grande) para que </a:t>
            </a:r>
            <a:br>
              <a:rPr lang="es-MX" altLang="es-MX" sz="2800" b="0">
                <a:latin typeface="Garamond" panose="02020404030301010803" pitchFamily="18" charset="0"/>
              </a:rPr>
            </a:br>
            <a:r>
              <a:rPr lang="es-MX" altLang="es-MX" sz="2800" b="0">
                <a:latin typeface="Garamond" panose="02020404030301010803" pitchFamily="18" charset="0"/>
              </a:rPr>
              <a:t>   contribuya a la reconstrucción Este hasta 2020</a:t>
            </a:r>
            <a:endParaRPr lang="es-ES" altLang="es-MX" sz="2800" b="0">
              <a:latin typeface="Garamond" panose="02020404030301010803" pitchFamily="18" charset="0"/>
            </a:endParaRPr>
          </a:p>
        </p:txBody>
      </p:sp>
      <p:sp>
        <p:nvSpPr>
          <p:cNvPr id="86027" name="AutoShape 11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D00A932B-4018-4B92-ACF2-9A00FC112A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6172200"/>
            <a:ext cx="381000" cy="304800"/>
          </a:xfrm>
          <a:prstGeom prst="actionButtonReturn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6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2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3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6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6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0" grpId="0" autoUpdateAnimBg="0"/>
      <p:bldP spid="86021" grpId="0" autoUpdateAnimBg="0"/>
      <p:bldP spid="86022" grpId="0" autoUpdateAnimBg="0"/>
      <p:bldP spid="86024" grpId="0" autoUpdateAnimBg="0"/>
      <p:bldP spid="86025" grpId="0" autoUpdateAnimBg="0"/>
      <p:bldP spid="86026" grpId="0" autoUpdateAnimBg="0"/>
      <p:bldP spid="8602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2">
            <a:extLst>
              <a:ext uri="{FF2B5EF4-FFF2-40B4-BE49-F238E27FC236}">
                <a16:creationId xmlns:a16="http://schemas.microsoft.com/office/drawing/2014/main" id="{2C9096FF-7452-49FA-94D8-707C17C2ED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3450" y="304800"/>
            <a:ext cx="47307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Garamond" panose="02020404030301010803" pitchFamily="18" charset="0"/>
              </a:rPr>
              <a:t>Los logros de </a:t>
            </a:r>
            <a:r>
              <a:rPr lang="es-MX" altLang="es-MX" sz="3200" b="0">
                <a:solidFill>
                  <a:schemeClr val="tx2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Fox</a:t>
            </a:r>
            <a:endParaRPr lang="es-ES" altLang="es-MX" sz="3200" b="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sp>
        <p:nvSpPr>
          <p:cNvPr id="87046" name="Text Box 6">
            <a:extLst>
              <a:ext uri="{FF2B5EF4-FFF2-40B4-BE49-F238E27FC236}">
                <a16:creationId xmlns:a16="http://schemas.microsoft.com/office/drawing/2014/main" id="{9FC11886-E620-4619-8231-E3D9E93F0A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63" y="1447800"/>
            <a:ext cx="7391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Garamond" panose="02020404030301010803" pitchFamily="18" charset="0"/>
              </a:rPr>
              <a:t> Reforma constitucional indígena</a:t>
            </a:r>
            <a:endParaRPr lang="es-ES" altLang="es-MX" sz="2800" b="0">
              <a:latin typeface="Garamond" panose="02020404030301010803" pitchFamily="18" charset="0"/>
            </a:endParaRPr>
          </a:p>
        </p:txBody>
      </p:sp>
      <p:sp>
        <p:nvSpPr>
          <p:cNvPr id="87048" name="Text Box 8">
            <a:extLst>
              <a:ext uri="{FF2B5EF4-FFF2-40B4-BE49-F238E27FC236}">
                <a16:creationId xmlns:a16="http://schemas.microsoft.com/office/drawing/2014/main" id="{B1CD3751-7894-4F63-97C5-AE7EAF899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213" y="4972050"/>
            <a:ext cx="7391400" cy="519113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 b="0">
                <a:latin typeface="Garamond" panose="02020404030301010803" pitchFamily="18" charset="0"/>
              </a:rPr>
              <a:t> El parlamentarismo es más decisivo</a:t>
            </a:r>
            <a:endParaRPr lang="es-ES" altLang="es-MX" sz="2800" b="0">
              <a:latin typeface="Garamond" panose="02020404030301010803" pitchFamily="18" charset="0"/>
            </a:endParaRPr>
          </a:p>
        </p:txBody>
      </p:sp>
      <p:sp>
        <p:nvSpPr>
          <p:cNvPr id="87050" name="Text Box 10">
            <a:extLst>
              <a:ext uri="{FF2B5EF4-FFF2-40B4-BE49-F238E27FC236}">
                <a16:creationId xmlns:a16="http://schemas.microsoft.com/office/drawing/2014/main" id="{FC9F1EEF-0245-4013-ACAA-F732E5193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63" y="2057400"/>
            <a:ext cx="7391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Garamond" panose="02020404030301010803" pitchFamily="18" charset="0"/>
              </a:rPr>
              <a:t> Ley de derecho a la información</a:t>
            </a:r>
            <a:endParaRPr lang="es-ES" altLang="es-MX" sz="2800" b="0">
              <a:latin typeface="Garamond" panose="02020404030301010803" pitchFamily="18" charset="0"/>
            </a:endParaRPr>
          </a:p>
        </p:txBody>
      </p:sp>
      <p:sp>
        <p:nvSpPr>
          <p:cNvPr id="87051" name="Text Box 11">
            <a:extLst>
              <a:ext uri="{FF2B5EF4-FFF2-40B4-BE49-F238E27FC236}">
                <a16:creationId xmlns:a16="http://schemas.microsoft.com/office/drawing/2014/main" id="{D6E632EA-B058-4559-9B70-D5FA8D512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63" y="2667000"/>
            <a:ext cx="7391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Garamond" panose="02020404030301010803" pitchFamily="18" charset="0"/>
              </a:rPr>
              <a:t> Reformas menores al sistema financiero</a:t>
            </a:r>
            <a:endParaRPr lang="es-ES" altLang="es-MX" sz="2800" b="0">
              <a:latin typeface="Garamond" panose="02020404030301010803" pitchFamily="18" charset="0"/>
            </a:endParaRPr>
          </a:p>
        </p:txBody>
      </p:sp>
      <p:sp>
        <p:nvSpPr>
          <p:cNvPr id="87052" name="Text Box 12">
            <a:extLst>
              <a:ext uri="{FF2B5EF4-FFF2-40B4-BE49-F238E27FC236}">
                <a16:creationId xmlns:a16="http://schemas.microsoft.com/office/drawing/2014/main" id="{4C9326C4-B279-4F73-BAFE-C88934BD7B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63" y="3276600"/>
            <a:ext cx="77168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Garamond" panose="02020404030301010803" pitchFamily="18" charset="0"/>
              </a:rPr>
              <a:t> Reforma fiscal; aún falta aumentar base impositiva</a:t>
            </a:r>
            <a:endParaRPr lang="es-ES" altLang="es-MX" sz="2800" b="0">
              <a:latin typeface="Garamond" panose="02020404030301010803" pitchFamily="18" charset="0"/>
            </a:endParaRPr>
          </a:p>
        </p:txBody>
      </p:sp>
      <p:sp>
        <p:nvSpPr>
          <p:cNvPr id="87053" name="AutoShape 13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DB8BB3B2-93FC-45A7-9625-99B34641B9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6172200"/>
            <a:ext cx="381000" cy="304800"/>
          </a:xfrm>
          <a:prstGeom prst="actionButtonReturn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87054" name="Text Box 14">
            <a:extLst>
              <a:ext uri="{FF2B5EF4-FFF2-40B4-BE49-F238E27FC236}">
                <a16:creationId xmlns:a16="http://schemas.microsoft.com/office/drawing/2014/main" id="{151C37BA-ABC0-44E2-A0C2-D21E889B0C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063" y="3900488"/>
            <a:ext cx="77168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Garamond" panose="02020404030301010803" pitchFamily="18" charset="0"/>
              </a:rPr>
              <a:t> Reformas administrativas; falta genuino servicio civil</a:t>
            </a:r>
            <a:endParaRPr lang="es-ES" altLang="es-MX" sz="2800" b="0">
              <a:latin typeface="Garamond" panose="020204040303010108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6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2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3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7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7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6" grpId="0" autoUpdateAnimBg="0"/>
      <p:bldP spid="87048" grpId="0" animBg="1" autoUpdateAnimBg="0"/>
      <p:bldP spid="87050" grpId="0" autoUpdateAnimBg="0"/>
      <p:bldP spid="87051" grpId="0" autoUpdateAnimBg="0"/>
      <p:bldP spid="87052" grpId="0" autoUpdateAnimBg="0"/>
      <p:bldP spid="87053" grpId="0" animBg="1"/>
      <p:bldP spid="87054" grpId="0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12" name="Rectangle 24">
            <a:extLst>
              <a:ext uri="{FF2B5EF4-FFF2-40B4-BE49-F238E27FC236}">
                <a16:creationId xmlns:a16="http://schemas.microsoft.com/office/drawing/2014/main" id="{CD8931A4-F3D5-4665-BE14-75DAC8BCC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8300" y="3200400"/>
            <a:ext cx="3352800" cy="32766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graphicFrame>
        <p:nvGraphicFramePr>
          <p:cNvPr id="59395" name="Object 1024">
            <a:extLst>
              <a:ext uri="{FF2B5EF4-FFF2-40B4-BE49-F238E27FC236}">
                <a16:creationId xmlns:a16="http://schemas.microsoft.com/office/drawing/2014/main" id="{4FE43B12-9CF8-48C9-869D-AF09A3962FD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1409700"/>
          <a:ext cx="75057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3543808" imgH="495488" progId="Excel.Sheet.8">
                  <p:embed/>
                </p:oleObj>
              </mc:Choice>
              <mc:Fallback>
                <p:oleObj name="Worksheet" r:id="rId2" imgW="3543808" imgH="495488" progId="Excel.Sheet.8">
                  <p:embed/>
                  <p:pic>
                    <p:nvPicPr>
                      <p:cNvPr id="59395" name="Object 1024">
                        <a:extLst>
                          <a:ext uri="{FF2B5EF4-FFF2-40B4-BE49-F238E27FC236}">
                            <a16:creationId xmlns:a16="http://schemas.microsoft.com/office/drawing/2014/main" id="{4FE43B12-9CF8-48C9-869D-AF09A3962FD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409700"/>
                        <a:ext cx="7505700" cy="1054100"/>
                      </a:xfrm>
                      <a:prstGeom prst="rect">
                        <a:avLst/>
                      </a:prstGeom>
                      <a:solidFill>
                        <a:srgbClr val="FFCC66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6" name="Text Box 8">
            <a:extLst>
              <a:ext uri="{FF2B5EF4-FFF2-40B4-BE49-F238E27FC236}">
                <a16:creationId xmlns:a16="http://schemas.microsoft.com/office/drawing/2014/main" id="{B27E91EB-9493-473E-A21C-4274CB59F3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04800"/>
            <a:ext cx="76263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Las predicciones de las teorías de coalición</a:t>
            </a:r>
            <a:endParaRPr lang="es-ES" altLang="es-MX" sz="32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59397" name="Text Box 9">
            <a:extLst>
              <a:ext uri="{FF2B5EF4-FFF2-40B4-BE49-F238E27FC236}">
                <a16:creationId xmlns:a16="http://schemas.microsoft.com/office/drawing/2014/main" id="{E857D2D9-2458-45E9-A0CB-0C9E05B8BA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998538"/>
            <a:ext cx="1676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000" b="0">
                <a:latin typeface="Calibri" panose="020F0502020204030204" pitchFamily="34" charset="0"/>
              </a:rPr>
              <a:t>izquierda</a:t>
            </a:r>
            <a:endParaRPr lang="es-ES" altLang="es-MX" sz="2000" b="0">
              <a:latin typeface="Calibri" panose="020F0502020204030204" pitchFamily="34" charset="0"/>
            </a:endParaRPr>
          </a:p>
        </p:txBody>
      </p:sp>
      <p:sp>
        <p:nvSpPr>
          <p:cNvPr id="59398" name="Text Box 10">
            <a:extLst>
              <a:ext uri="{FF2B5EF4-FFF2-40B4-BE49-F238E27FC236}">
                <a16:creationId xmlns:a16="http://schemas.microsoft.com/office/drawing/2014/main" id="{6592DF18-9A25-4B2C-A93B-B395D5D4DE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2325" y="990600"/>
            <a:ext cx="1676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000" b="0">
                <a:latin typeface="Calibri" panose="020F0502020204030204" pitchFamily="34" charset="0"/>
              </a:rPr>
              <a:t>derecha</a:t>
            </a:r>
            <a:endParaRPr lang="es-ES" altLang="es-MX" sz="2000" b="0">
              <a:latin typeface="Calibri" panose="020F0502020204030204" pitchFamily="34" charset="0"/>
            </a:endParaRPr>
          </a:p>
        </p:txBody>
      </p:sp>
      <p:sp>
        <p:nvSpPr>
          <p:cNvPr id="89099" name="Text Box 11">
            <a:extLst>
              <a:ext uri="{FF2B5EF4-FFF2-40B4-BE49-F238E27FC236}">
                <a16:creationId xmlns:a16="http://schemas.microsoft.com/office/drawing/2014/main" id="{8063A940-E0DA-4FEB-B8DA-91A9C36FCB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488" y="3351213"/>
            <a:ext cx="3338512" cy="39687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 b="0">
                <a:latin typeface="Calibri" panose="020F0502020204030204" pitchFamily="34" charset="0"/>
              </a:rPr>
              <a:t>Coalición mínima ganadora:</a:t>
            </a:r>
            <a:endParaRPr lang="es-ES" altLang="es-MX" sz="2000" b="0">
              <a:latin typeface="Calibri" panose="020F0502020204030204" pitchFamily="34" charset="0"/>
            </a:endParaRPr>
          </a:p>
        </p:txBody>
      </p:sp>
      <p:sp>
        <p:nvSpPr>
          <p:cNvPr id="89100" name="Text Box 12">
            <a:extLst>
              <a:ext uri="{FF2B5EF4-FFF2-40B4-BE49-F238E27FC236}">
                <a16:creationId xmlns:a16="http://schemas.microsoft.com/office/drawing/2014/main" id="{5A298BDB-9754-4876-8147-CBA2528AA5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763" y="3930650"/>
            <a:ext cx="3297237" cy="39687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 b="0">
                <a:latin typeface="Calibri" panose="020F0502020204030204" pitchFamily="34" charset="0"/>
              </a:rPr>
              <a:t>Tamaño mínimo:</a:t>
            </a:r>
            <a:endParaRPr lang="es-ES" altLang="es-MX" sz="2000" b="0">
              <a:latin typeface="Calibri" panose="020F0502020204030204" pitchFamily="34" charset="0"/>
            </a:endParaRPr>
          </a:p>
        </p:txBody>
      </p:sp>
      <p:sp>
        <p:nvSpPr>
          <p:cNvPr id="89101" name="Text Box 13">
            <a:extLst>
              <a:ext uri="{FF2B5EF4-FFF2-40B4-BE49-F238E27FC236}">
                <a16:creationId xmlns:a16="http://schemas.microsoft.com/office/drawing/2014/main" id="{A180A7DA-FF99-46AB-A55E-B92B1EF8B5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763" y="4556125"/>
            <a:ext cx="3297237" cy="39687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 b="0">
                <a:latin typeface="Calibri" panose="020F0502020204030204" pitchFamily="34" charset="0"/>
              </a:rPr>
              <a:t>Proposición negociadora:</a:t>
            </a:r>
            <a:endParaRPr lang="es-ES" altLang="es-MX" sz="2000" b="0">
              <a:latin typeface="Calibri" panose="020F0502020204030204" pitchFamily="34" charset="0"/>
            </a:endParaRPr>
          </a:p>
        </p:txBody>
      </p:sp>
      <p:sp>
        <p:nvSpPr>
          <p:cNvPr id="89102" name="Text Box 14">
            <a:extLst>
              <a:ext uri="{FF2B5EF4-FFF2-40B4-BE49-F238E27FC236}">
                <a16:creationId xmlns:a16="http://schemas.microsoft.com/office/drawing/2014/main" id="{D2748E7A-C763-4BE7-AA32-7592997884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165725"/>
            <a:ext cx="3276600" cy="39687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 b="0">
                <a:latin typeface="Calibri" panose="020F0502020204030204" pitchFamily="34" charset="0"/>
              </a:rPr>
              <a:t>Rango mínimo:</a:t>
            </a:r>
            <a:endParaRPr lang="es-ES" altLang="es-MX" sz="2000" b="0">
              <a:latin typeface="Calibri" panose="020F0502020204030204" pitchFamily="34" charset="0"/>
            </a:endParaRPr>
          </a:p>
        </p:txBody>
      </p:sp>
      <p:sp>
        <p:nvSpPr>
          <p:cNvPr id="89103" name="Text Box 15">
            <a:extLst>
              <a:ext uri="{FF2B5EF4-FFF2-40B4-BE49-F238E27FC236}">
                <a16:creationId xmlns:a16="http://schemas.microsoft.com/office/drawing/2014/main" id="{9D65113C-ABFE-4A07-95E3-801F2C45E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851525"/>
            <a:ext cx="3276600" cy="39687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 b="0">
                <a:latin typeface="Calibri" panose="020F0502020204030204" pitchFamily="34" charset="0"/>
              </a:rPr>
              <a:t>Mínima ganadora conectada:</a:t>
            </a:r>
            <a:endParaRPr lang="es-ES" altLang="es-MX" sz="2000" b="0">
              <a:latin typeface="Calibri" panose="020F0502020204030204" pitchFamily="34" charset="0"/>
            </a:endParaRPr>
          </a:p>
        </p:txBody>
      </p:sp>
      <p:sp>
        <p:nvSpPr>
          <p:cNvPr id="89104" name="Text Box 16">
            <a:extLst>
              <a:ext uri="{FF2B5EF4-FFF2-40B4-BE49-F238E27FC236}">
                <a16:creationId xmlns:a16="http://schemas.microsoft.com/office/drawing/2014/main" id="{C0A066DA-EC6B-4543-B17C-9562CFAA8B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300" y="2741613"/>
            <a:ext cx="3340100" cy="457200"/>
          </a:xfrm>
          <a:prstGeom prst="rect">
            <a:avLst/>
          </a:prstGeom>
          <a:solidFill>
            <a:srgbClr val="7777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b="0">
                <a:solidFill>
                  <a:schemeClr val="folHlink"/>
                </a:solidFill>
                <a:latin typeface="Calibri" panose="020F0502020204030204" pitchFamily="34" charset="0"/>
              </a:rPr>
              <a:t>Predicciones:</a:t>
            </a:r>
            <a:endParaRPr lang="es-ES" altLang="es-MX" b="0">
              <a:solidFill>
                <a:srgbClr val="FFCC66"/>
              </a:solidFill>
              <a:latin typeface="Calibri" panose="020F0502020204030204" pitchFamily="34" charset="0"/>
            </a:endParaRPr>
          </a:p>
        </p:txBody>
      </p:sp>
      <p:sp>
        <p:nvSpPr>
          <p:cNvPr id="89105" name="Text Box 17">
            <a:extLst>
              <a:ext uri="{FF2B5EF4-FFF2-40B4-BE49-F238E27FC236}">
                <a16:creationId xmlns:a16="http://schemas.microsoft.com/office/drawing/2014/main" id="{1185AD6C-A289-45C1-A72C-38BDB4D56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0700" y="3352800"/>
            <a:ext cx="33385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>
                <a:solidFill>
                  <a:srgbClr val="3399FF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2000">
                <a:solidFill>
                  <a:srgbClr val="008000"/>
                </a:solidFill>
                <a:latin typeface="Calibri" panose="020F0502020204030204" pitchFamily="34" charset="0"/>
              </a:rPr>
              <a:t>B</a:t>
            </a:r>
            <a:r>
              <a:rPr lang="es-MX" altLang="es-MX" sz="2000">
                <a:solidFill>
                  <a:srgbClr val="CC0000"/>
                </a:solidFill>
                <a:latin typeface="Calibri" panose="020F0502020204030204" pitchFamily="34" charset="0"/>
              </a:rPr>
              <a:t>C</a:t>
            </a:r>
            <a:r>
              <a:rPr lang="es-MX" altLang="es-MX" sz="2000">
                <a:latin typeface="Calibri" panose="020F0502020204030204" pitchFamily="34" charset="0"/>
              </a:rPr>
              <a:t> </a:t>
            </a:r>
            <a:r>
              <a:rPr lang="es-MX" altLang="es-MX" sz="2000">
                <a:solidFill>
                  <a:srgbClr val="3399FF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2000">
                <a:latin typeface="Calibri" panose="020F0502020204030204" pitchFamily="34" charset="0"/>
              </a:rPr>
              <a:t>D</a:t>
            </a:r>
            <a:r>
              <a:rPr lang="es-MX" altLang="es-MX" sz="2000">
                <a:solidFill>
                  <a:srgbClr val="FFFF00"/>
                </a:solidFill>
                <a:latin typeface="Calibri" panose="020F0502020204030204" pitchFamily="34" charset="0"/>
              </a:rPr>
              <a:t>E</a:t>
            </a:r>
            <a:r>
              <a:rPr lang="es-MX" altLang="es-MX" sz="2000">
                <a:latin typeface="Calibri" panose="020F0502020204030204" pitchFamily="34" charset="0"/>
              </a:rPr>
              <a:t> </a:t>
            </a:r>
            <a:r>
              <a:rPr lang="es-MX" altLang="es-MX" sz="2000">
                <a:solidFill>
                  <a:srgbClr val="008000"/>
                </a:solidFill>
                <a:latin typeface="Calibri" panose="020F0502020204030204" pitchFamily="34" charset="0"/>
              </a:rPr>
              <a:t>B</a:t>
            </a:r>
            <a:r>
              <a:rPr lang="es-MX" altLang="es-MX" sz="2000">
                <a:solidFill>
                  <a:srgbClr val="CC0000"/>
                </a:solidFill>
                <a:latin typeface="Calibri" panose="020F0502020204030204" pitchFamily="34" charset="0"/>
              </a:rPr>
              <a:t>C</a:t>
            </a:r>
            <a:r>
              <a:rPr lang="es-MX" altLang="es-MX" sz="2000">
                <a:latin typeface="Calibri" panose="020F0502020204030204" pitchFamily="34" charset="0"/>
              </a:rPr>
              <a:t>D </a:t>
            </a:r>
            <a:r>
              <a:rPr lang="es-MX" altLang="es-MX" sz="2000">
                <a:solidFill>
                  <a:srgbClr val="008000"/>
                </a:solidFill>
                <a:latin typeface="Calibri" panose="020F0502020204030204" pitchFamily="34" charset="0"/>
              </a:rPr>
              <a:t>B</a:t>
            </a:r>
            <a:r>
              <a:rPr lang="es-MX" altLang="es-MX" sz="2000">
                <a:solidFill>
                  <a:srgbClr val="FFFF00"/>
                </a:solidFill>
                <a:latin typeface="Calibri" panose="020F0502020204030204" pitchFamily="34" charset="0"/>
              </a:rPr>
              <a:t>E</a:t>
            </a:r>
            <a:r>
              <a:rPr lang="es-MX" altLang="es-MX" sz="2000">
                <a:latin typeface="Calibri" panose="020F0502020204030204" pitchFamily="34" charset="0"/>
              </a:rPr>
              <a:t> </a:t>
            </a:r>
            <a:r>
              <a:rPr lang="es-MX" altLang="es-MX" sz="2000">
                <a:solidFill>
                  <a:srgbClr val="CC0000"/>
                </a:solidFill>
                <a:latin typeface="Calibri" panose="020F0502020204030204" pitchFamily="34" charset="0"/>
              </a:rPr>
              <a:t>C</a:t>
            </a:r>
            <a:r>
              <a:rPr lang="es-MX" altLang="es-MX" sz="2000">
                <a:solidFill>
                  <a:srgbClr val="FFFF00"/>
                </a:solidFill>
                <a:latin typeface="Calibri" panose="020F0502020204030204" pitchFamily="34" charset="0"/>
              </a:rPr>
              <a:t>E</a:t>
            </a:r>
            <a:endParaRPr lang="es-ES" altLang="es-MX" sz="2000">
              <a:latin typeface="Calibri" panose="020F0502020204030204" pitchFamily="34" charset="0"/>
            </a:endParaRPr>
          </a:p>
        </p:txBody>
      </p:sp>
      <p:sp>
        <p:nvSpPr>
          <p:cNvPr id="89106" name="Text Box 18">
            <a:extLst>
              <a:ext uri="{FF2B5EF4-FFF2-40B4-BE49-F238E27FC236}">
                <a16:creationId xmlns:a16="http://schemas.microsoft.com/office/drawing/2014/main" id="{E5D59206-2368-4A5E-8238-E43C685CBB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9113" y="3946525"/>
            <a:ext cx="33385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>
                <a:latin typeface="Calibri" panose="020F0502020204030204" pitchFamily="34" charset="0"/>
              </a:rPr>
              <a:t>         </a:t>
            </a:r>
            <a:r>
              <a:rPr lang="es-MX" altLang="es-MX" sz="2000">
                <a:solidFill>
                  <a:srgbClr val="3399FF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2000">
                <a:latin typeface="Calibri" panose="020F0502020204030204" pitchFamily="34" charset="0"/>
              </a:rPr>
              <a:t>D</a:t>
            </a:r>
            <a:r>
              <a:rPr lang="es-MX" altLang="es-MX" sz="2000">
                <a:solidFill>
                  <a:srgbClr val="FFFF00"/>
                </a:solidFill>
                <a:latin typeface="Calibri" panose="020F0502020204030204" pitchFamily="34" charset="0"/>
              </a:rPr>
              <a:t>E</a:t>
            </a:r>
            <a:endParaRPr lang="es-ES" altLang="es-MX" sz="2000">
              <a:latin typeface="Calibri" panose="020F0502020204030204" pitchFamily="34" charset="0"/>
            </a:endParaRPr>
          </a:p>
        </p:txBody>
      </p:sp>
      <p:sp>
        <p:nvSpPr>
          <p:cNvPr id="89107" name="Text Box 19">
            <a:extLst>
              <a:ext uri="{FF2B5EF4-FFF2-40B4-BE49-F238E27FC236}">
                <a16:creationId xmlns:a16="http://schemas.microsoft.com/office/drawing/2014/main" id="{F4F77811-252F-48E3-A56D-EB595C5241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2763" y="4535488"/>
            <a:ext cx="33385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>
                <a:latin typeface="Calibri" panose="020F0502020204030204" pitchFamily="34" charset="0"/>
              </a:rPr>
              <a:t>                           </a:t>
            </a:r>
            <a:r>
              <a:rPr lang="es-MX" altLang="es-MX" sz="2000">
                <a:solidFill>
                  <a:srgbClr val="008000"/>
                </a:solidFill>
                <a:latin typeface="Calibri" panose="020F0502020204030204" pitchFamily="34" charset="0"/>
              </a:rPr>
              <a:t>B</a:t>
            </a:r>
            <a:r>
              <a:rPr lang="es-MX" altLang="es-MX" sz="2000">
                <a:solidFill>
                  <a:srgbClr val="FFFF00"/>
                </a:solidFill>
                <a:latin typeface="Calibri" panose="020F0502020204030204" pitchFamily="34" charset="0"/>
              </a:rPr>
              <a:t>E</a:t>
            </a:r>
            <a:r>
              <a:rPr lang="es-MX" altLang="es-MX" sz="2000">
                <a:latin typeface="Calibri" panose="020F0502020204030204" pitchFamily="34" charset="0"/>
              </a:rPr>
              <a:t> </a:t>
            </a:r>
            <a:r>
              <a:rPr lang="es-MX" altLang="es-MX" sz="2000">
                <a:solidFill>
                  <a:srgbClr val="CC0000"/>
                </a:solidFill>
                <a:latin typeface="Calibri" panose="020F0502020204030204" pitchFamily="34" charset="0"/>
              </a:rPr>
              <a:t>C</a:t>
            </a:r>
            <a:r>
              <a:rPr lang="es-MX" altLang="es-MX" sz="2000">
                <a:solidFill>
                  <a:srgbClr val="FFFF00"/>
                </a:solidFill>
                <a:latin typeface="Calibri" panose="020F0502020204030204" pitchFamily="34" charset="0"/>
              </a:rPr>
              <a:t>E</a:t>
            </a:r>
            <a:endParaRPr lang="es-ES" altLang="es-MX" sz="2000">
              <a:latin typeface="Calibri" panose="020F0502020204030204" pitchFamily="34" charset="0"/>
            </a:endParaRPr>
          </a:p>
        </p:txBody>
      </p:sp>
      <p:sp>
        <p:nvSpPr>
          <p:cNvPr id="89109" name="Text Box 21">
            <a:extLst>
              <a:ext uri="{FF2B5EF4-FFF2-40B4-BE49-F238E27FC236}">
                <a16:creationId xmlns:a16="http://schemas.microsoft.com/office/drawing/2014/main" id="{54DC0FE0-B2F0-47F6-9BE7-44DA2C5A8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8475" y="5180013"/>
            <a:ext cx="33385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>
                <a:solidFill>
                  <a:srgbClr val="3399FF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2000">
                <a:solidFill>
                  <a:srgbClr val="008000"/>
                </a:solidFill>
                <a:latin typeface="Calibri" panose="020F0502020204030204" pitchFamily="34" charset="0"/>
              </a:rPr>
              <a:t>B</a:t>
            </a:r>
            <a:r>
              <a:rPr lang="es-MX" altLang="es-MX" sz="2000">
                <a:latin typeface="Calibri" panose="020F0502020204030204" pitchFamily="34" charset="0"/>
              </a:rPr>
              <a:t>C          </a:t>
            </a:r>
            <a:r>
              <a:rPr lang="es-MX" altLang="es-MX" sz="2000">
                <a:solidFill>
                  <a:srgbClr val="008000"/>
                </a:solidFill>
                <a:latin typeface="Calibri" panose="020F0502020204030204" pitchFamily="34" charset="0"/>
              </a:rPr>
              <a:t>B</a:t>
            </a:r>
            <a:r>
              <a:rPr lang="es-MX" altLang="es-MX" sz="2000">
                <a:solidFill>
                  <a:srgbClr val="CC0000"/>
                </a:solidFill>
                <a:latin typeface="Calibri" panose="020F0502020204030204" pitchFamily="34" charset="0"/>
              </a:rPr>
              <a:t>C</a:t>
            </a:r>
            <a:r>
              <a:rPr lang="es-MX" altLang="es-MX" sz="2000">
                <a:latin typeface="Calibri" panose="020F0502020204030204" pitchFamily="34" charset="0"/>
              </a:rPr>
              <a:t>D       </a:t>
            </a:r>
            <a:r>
              <a:rPr lang="es-MX" altLang="es-MX" sz="2000">
                <a:solidFill>
                  <a:srgbClr val="CC0000"/>
                </a:solidFill>
                <a:latin typeface="Calibri" panose="020F0502020204030204" pitchFamily="34" charset="0"/>
              </a:rPr>
              <a:t>C</a:t>
            </a:r>
            <a:r>
              <a:rPr lang="es-MX" altLang="es-MX" sz="2000">
                <a:solidFill>
                  <a:srgbClr val="FFFF00"/>
                </a:solidFill>
                <a:latin typeface="Calibri" panose="020F0502020204030204" pitchFamily="34" charset="0"/>
              </a:rPr>
              <a:t>E</a:t>
            </a:r>
            <a:endParaRPr lang="es-ES" altLang="es-MX" sz="2000">
              <a:latin typeface="Calibri" panose="020F0502020204030204" pitchFamily="34" charset="0"/>
            </a:endParaRPr>
          </a:p>
        </p:txBody>
      </p:sp>
      <p:sp>
        <p:nvSpPr>
          <p:cNvPr id="89110" name="Text Box 22">
            <a:extLst>
              <a:ext uri="{FF2B5EF4-FFF2-40B4-BE49-F238E27FC236}">
                <a16:creationId xmlns:a16="http://schemas.microsoft.com/office/drawing/2014/main" id="{92F18104-AB61-4A27-BC34-1BBAF034F0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5830888"/>
            <a:ext cx="33385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>
                <a:solidFill>
                  <a:srgbClr val="3399FF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2000">
                <a:solidFill>
                  <a:srgbClr val="008000"/>
                </a:solidFill>
                <a:latin typeface="Calibri" panose="020F0502020204030204" pitchFamily="34" charset="0"/>
              </a:rPr>
              <a:t>B</a:t>
            </a:r>
            <a:r>
              <a:rPr lang="es-MX" altLang="es-MX" sz="2000">
                <a:latin typeface="Calibri" panose="020F0502020204030204" pitchFamily="34" charset="0"/>
              </a:rPr>
              <a:t>C          </a:t>
            </a:r>
            <a:r>
              <a:rPr lang="es-MX" altLang="es-MX" sz="2000">
                <a:solidFill>
                  <a:srgbClr val="008000"/>
                </a:solidFill>
                <a:latin typeface="Calibri" panose="020F0502020204030204" pitchFamily="34" charset="0"/>
              </a:rPr>
              <a:t>B</a:t>
            </a:r>
            <a:r>
              <a:rPr lang="es-MX" altLang="es-MX" sz="2000">
                <a:solidFill>
                  <a:srgbClr val="CC0000"/>
                </a:solidFill>
                <a:latin typeface="Calibri" panose="020F0502020204030204" pitchFamily="34" charset="0"/>
              </a:rPr>
              <a:t>C</a:t>
            </a:r>
            <a:r>
              <a:rPr lang="es-MX" altLang="es-MX" sz="2000">
                <a:latin typeface="Calibri" panose="020F0502020204030204" pitchFamily="34" charset="0"/>
              </a:rPr>
              <a:t>D       </a:t>
            </a:r>
            <a:r>
              <a:rPr lang="es-MX" altLang="es-MX" sz="2000">
                <a:solidFill>
                  <a:srgbClr val="CC0000"/>
                </a:solidFill>
                <a:latin typeface="Calibri" panose="020F0502020204030204" pitchFamily="34" charset="0"/>
              </a:rPr>
              <a:t>C</a:t>
            </a:r>
            <a:r>
              <a:rPr lang="es-MX" altLang="es-MX" sz="2000">
                <a:latin typeface="Calibri" panose="020F0502020204030204" pitchFamily="34" charset="0"/>
              </a:rPr>
              <a:t>D</a:t>
            </a:r>
            <a:r>
              <a:rPr lang="es-MX" altLang="es-MX" sz="2000">
                <a:solidFill>
                  <a:srgbClr val="FFFF00"/>
                </a:solidFill>
                <a:latin typeface="Calibri" panose="020F0502020204030204" pitchFamily="34" charset="0"/>
              </a:rPr>
              <a:t>E</a:t>
            </a:r>
            <a:endParaRPr lang="es-ES" altLang="es-MX" sz="2000">
              <a:latin typeface="Calibri" panose="020F0502020204030204" pitchFamily="34" charset="0"/>
            </a:endParaRPr>
          </a:p>
        </p:txBody>
      </p:sp>
      <p:sp>
        <p:nvSpPr>
          <p:cNvPr id="59410" name="AutoShape 23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9C8F8EE6-BD14-44EA-8B0D-9487DB6D1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6172200"/>
            <a:ext cx="381000" cy="304800"/>
          </a:xfrm>
          <a:prstGeom prst="actionButtonReturn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9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9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9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9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9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9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112" grpId="0" animBg="1"/>
      <p:bldP spid="89099" grpId="0" animBg="1" autoUpdateAnimBg="0"/>
      <p:bldP spid="89100" grpId="0" animBg="1" autoUpdateAnimBg="0"/>
      <p:bldP spid="89101" grpId="0" animBg="1" autoUpdateAnimBg="0"/>
      <p:bldP spid="89102" grpId="0" animBg="1" autoUpdateAnimBg="0"/>
      <p:bldP spid="89103" grpId="0" animBg="1" autoUpdateAnimBg="0"/>
      <p:bldP spid="89104" grpId="0" animBg="1" autoUpdateAnimBg="0"/>
      <p:bldP spid="89105" grpId="0" autoUpdateAnimBg="0"/>
      <p:bldP spid="89106" grpId="0" autoUpdateAnimBg="0"/>
      <p:bldP spid="89107" grpId="0" autoUpdateAnimBg="0"/>
      <p:bldP spid="89109" grpId="0" autoUpdateAnimBg="0"/>
      <p:bldP spid="89110" grpId="0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>
            <a:extLst>
              <a:ext uri="{FF2B5EF4-FFF2-40B4-BE49-F238E27FC236}">
                <a16:creationId xmlns:a16="http://schemas.microsoft.com/office/drawing/2014/main" id="{E6097F2E-00A6-4B53-8918-E7B995F8CA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5525" y="304800"/>
            <a:ext cx="7086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La Confederación Alemana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pic>
        <p:nvPicPr>
          <p:cNvPr id="60419" name="Picture 3" descr="C:\Documents and Settings\emagar\Mis documentos\Mis imágenes\map german conf 1815.jpg">
            <a:extLst>
              <a:ext uri="{FF2B5EF4-FFF2-40B4-BE49-F238E27FC236}">
                <a16:creationId xmlns:a16="http://schemas.microsoft.com/office/drawing/2014/main" id="{645B23E6-EF7D-414B-9F25-0D348ECB0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95400"/>
            <a:ext cx="7924800" cy="510222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2">
            <a:extLst>
              <a:ext uri="{FF2B5EF4-FFF2-40B4-BE49-F238E27FC236}">
                <a16:creationId xmlns:a16="http://schemas.microsoft.com/office/drawing/2014/main" id="{1EF22419-3734-4A6E-BD57-BA4B1C5BC0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Industrialización acelerada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FBD6C5E7-1EC0-4763-9D3E-9755C3FCA6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" y="1143000"/>
            <a:ext cx="773430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SPD (1890) mvto. sindical organizado.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Bismark lo contrarresta robando sus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banderas: instituye medidas de estado de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bienestar en 1880s (seguridad social etc.)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61A5D851-EB24-4C99-AE3C-E6106995F3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475" y="3276600"/>
            <a:ext cx="7959725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SPD abandonó el radicalismo, izquierda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moderada que compite por representación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en Reichstag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E1BE6B8C-99A9-411C-B294-DF8AC97886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4892675"/>
          <a:ext cx="4114800" cy="166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2429104" imgH="981380" progId="Excel.Sheet.8">
                  <p:embed/>
                </p:oleObj>
              </mc:Choice>
              <mc:Fallback>
                <p:oleObj name="Hoja de cálculo" r:id="rId2" imgW="2429104" imgH="981380" progId="Excel.Sheet.8">
                  <p:embed/>
                  <p:pic>
                    <p:nvPicPr>
                      <p:cNvPr id="5" name="Object 6">
                        <a:extLst>
                          <a:ext uri="{FF2B5EF4-FFF2-40B4-BE49-F238E27FC236}">
                            <a16:creationId xmlns:a16="http://schemas.microsoft.com/office/drawing/2014/main" id="{E1BE6B8C-99A9-411C-B294-DF8AC97886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4892675"/>
                        <a:ext cx="4114800" cy="16605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4" grpId="0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82" name="Picture 6" descr="C:\Documents and Settings\emagar\Mis documentos\Mis imágenes\austrian_empire_1648.jpg">
            <a:extLst>
              <a:ext uri="{FF2B5EF4-FFF2-40B4-BE49-F238E27FC236}">
                <a16:creationId xmlns:a16="http://schemas.microsoft.com/office/drawing/2014/main" id="{906E6385-E1F5-4E03-8B28-90CE1156E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03400"/>
            <a:ext cx="7772400" cy="490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ext Box 2">
            <a:extLst>
              <a:ext uri="{FF2B5EF4-FFF2-40B4-BE49-F238E27FC236}">
                <a16:creationId xmlns:a16="http://schemas.microsoft.com/office/drawing/2014/main" id="{5C506B0B-F930-4971-B46B-5EA200583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9050" y="304800"/>
            <a:ext cx="65595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Los competidores por la unificación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75779" name="Text Box 3">
            <a:extLst>
              <a:ext uri="{FF2B5EF4-FFF2-40B4-BE49-F238E27FC236}">
                <a16:creationId xmlns:a16="http://schemas.microsoft.com/office/drawing/2014/main" id="{B12EB8B0-0C76-488B-BCA5-A133D7D2BB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475" y="944563"/>
            <a:ext cx="7391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Austria era candidata natural...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pic>
        <p:nvPicPr>
          <p:cNvPr id="75783" name="Picture 7" descr="C:\Documents and Settings\emagar\Mis documentos\Mis imágenes\prussia_1648.jpg">
            <a:extLst>
              <a:ext uri="{FF2B5EF4-FFF2-40B4-BE49-F238E27FC236}">
                <a16:creationId xmlns:a16="http://schemas.microsoft.com/office/drawing/2014/main" id="{1AD5A1A0-E322-4FEA-ADC0-9D0753337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75" y="990600"/>
            <a:ext cx="6156325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0" name="Text Box 4">
            <a:extLst>
              <a:ext uri="{FF2B5EF4-FFF2-40B4-BE49-F238E27FC236}">
                <a16:creationId xmlns:a16="http://schemas.microsoft.com/office/drawing/2014/main" id="{B832A8FD-A4D8-49B6-B00F-EBF5EAF553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638800"/>
            <a:ext cx="784860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...hasta que Prusia-Brandembugo creció en importancia siglo XVIII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578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5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9" grpId="0" autoUpdateAnimBg="0"/>
      <p:bldP spid="75780" grpId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>
            <a:extLst>
              <a:ext uri="{FF2B5EF4-FFF2-40B4-BE49-F238E27FC236}">
                <a16:creationId xmlns:a16="http://schemas.microsoft.com/office/drawing/2014/main" id="{63852434-4E6C-4826-860B-3D89BCEDD9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304800"/>
            <a:ext cx="4495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Tensión economía-política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507AC5AA-F783-4669-B9F8-4723A7F5F6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" y="1295400"/>
            <a:ext cx="73914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 Reich combinó la economía más moderna con una forma premoderna de gobierno</a:t>
            </a:r>
            <a:endParaRPr lang="es-ES" altLang="es-MX" sz="3200" b="0" dirty="0">
              <a:latin typeface="Calibri"/>
              <a:cs typeface="Calibri"/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43E27E3F-3B76-4F5E-A7FC-9DB7C1E4AB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63" y="2781300"/>
            <a:ext cx="7391400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 A diferencia de GB o F, las clases medias apoyaban a los autócratas (B. Moore)</a:t>
            </a:r>
            <a:endParaRPr lang="es-MX" dirty="0">
              <a:latin typeface="Calibri"/>
              <a:cs typeface="Calibri"/>
            </a:endParaRPr>
          </a:p>
          <a:p>
            <a:pPr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 Tensiones condujeron a las Guerras Mundiales – rivalidades de los estados-nación</a:t>
            </a:r>
            <a:endParaRPr lang="es-MX" altLang="es-MX" sz="3200" b="0" dirty="0">
              <a:latin typeface="Calibri" panose="020F0502020204030204" pitchFamily="34" charset="0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4E5EDBB7-2CE3-4696-9938-05D8961F00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4292600"/>
            <a:ext cx="7391400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defPPr>
              <a:defRPr lang="es-E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 dirty="0">
                <a:latin typeface="Calibri"/>
                <a:cs typeface="Calibri"/>
              </a:rPr>
              <a:t>Tensiones condujeron a las Guerras Mundiales. </a:t>
            </a:r>
            <a:r>
              <a:rPr lang="es-MX" sz="3200" b="0" dirty="0">
                <a:latin typeface="Calibri"/>
                <a:cs typeface="Calibri"/>
              </a:rPr>
              <a:t>Guillermo II echó a Bismarck en 1890 -&gt; campañas de expansión</a:t>
            </a: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38196EE5-0794-4BF2-A87B-D1191D17EA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8254" y="2120288"/>
            <a:ext cx="73914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defPPr>
              <a:defRPr lang="es-E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sz="3200" b="0" dirty="0">
                <a:latin typeface="Calibri"/>
                <a:cs typeface="Calibri"/>
              </a:rPr>
              <a:t>Bismarck fue prudente de no crear rencor excesivo (objetivo = Prusia viable y fuerte, no la conquista del mundo)</a:t>
            </a:r>
            <a:endParaRPr lang="es-MX" sz="3200" b="0" dirty="0">
              <a:latin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259295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>
            <a:extLst>
              <a:ext uri="{FF2B5EF4-FFF2-40B4-BE49-F238E27FC236}">
                <a16:creationId xmlns:a16="http://schemas.microsoft.com/office/drawing/2014/main" id="{3E8683F6-0055-4E5A-9B49-0EA97438A2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304800"/>
            <a:ext cx="4495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 dirty="0">
                <a:solidFill>
                  <a:schemeClr val="tx2"/>
                </a:solidFill>
                <a:latin typeface="Calibri" panose="020F0502020204030204" pitchFamily="34" charset="0"/>
              </a:rPr>
              <a:t>La expansión</a:t>
            </a:r>
            <a:endParaRPr lang="es-ES" altLang="es-MX" sz="3200" b="0" dirty="0">
              <a:latin typeface="Calibri" panose="020F0502020204030204" pitchFamily="34" charset="0"/>
            </a:endParaRPr>
          </a:p>
        </p:txBody>
      </p:sp>
      <p:sp>
        <p:nvSpPr>
          <p:cNvPr id="96259" name="Text Box 3">
            <a:extLst>
              <a:ext uri="{FF2B5EF4-FFF2-40B4-BE49-F238E27FC236}">
                <a16:creationId xmlns:a16="http://schemas.microsoft.com/office/drawing/2014/main" id="{C9688158-F30D-41F5-AEE7-7970D8F2C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" y="1295400"/>
            <a:ext cx="739140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 dirty="0">
                <a:latin typeface="Calibri" panose="020F0502020204030204" pitchFamily="34" charset="0"/>
              </a:rPr>
              <a:t> Bismarck fue prudente no crear rencor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 dirty="0">
                <a:latin typeface="Calibri" panose="020F0502020204030204" pitchFamily="34" charset="0"/>
              </a:rPr>
              <a:t>excesivo entre sus vecinos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 dirty="0">
                <a:latin typeface="Calibri" panose="020F0502020204030204" pitchFamily="34" charset="0"/>
              </a:rPr>
              <a:t>(objetivo era una Prusia viable y fuerte, no la conquista del mundo)</a:t>
            </a:r>
            <a:endParaRPr lang="es-ES" altLang="es-MX" sz="3200" b="0" dirty="0">
              <a:latin typeface="Calibri" panose="020F0502020204030204" pitchFamily="34" charset="0"/>
            </a:endParaRPr>
          </a:p>
        </p:txBody>
      </p:sp>
      <p:sp>
        <p:nvSpPr>
          <p:cNvPr id="96260" name="Text Box 4">
            <a:extLst>
              <a:ext uri="{FF2B5EF4-FFF2-40B4-BE49-F238E27FC236}">
                <a16:creationId xmlns:a16="http://schemas.microsoft.com/office/drawing/2014/main" id="{2243A231-EE9B-4F60-8E40-61E1A27D2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63" y="3597275"/>
            <a:ext cx="7391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 dirty="0">
                <a:latin typeface="Calibri" panose="020F0502020204030204" pitchFamily="34" charset="0"/>
              </a:rPr>
              <a:t> Guillermo II echa a Bismarck en 1890, inicia campañas de expansión</a:t>
            </a:r>
            <a:endParaRPr lang="es-ES" altLang="es-MX" sz="3200" b="0" dirty="0">
              <a:latin typeface="Calibri" panose="020F0502020204030204" pitchFamily="34" charset="0"/>
            </a:endParaRPr>
          </a:p>
        </p:txBody>
      </p:sp>
      <p:sp>
        <p:nvSpPr>
          <p:cNvPr id="96261" name="Text Box 5">
            <a:extLst>
              <a:ext uri="{FF2B5EF4-FFF2-40B4-BE49-F238E27FC236}">
                <a16:creationId xmlns:a16="http://schemas.microsoft.com/office/drawing/2014/main" id="{45804CC9-3DF8-4E5E-8791-459855AC12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663" y="4956175"/>
            <a:ext cx="7391400" cy="156845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 dirty="0">
                <a:latin typeface="Calibri" panose="020F0502020204030204" pitchFamily="34" charset="0"/>
              </a:rPr>
              <a:t>Dos Guerras Mundiales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 dirty="0">
                <a:latin typeface="Calibri" panose="020F0502020204030204" pitchFamily="34" charset="0"/>
              </a:rPr>
              <a:t>Totalitarismo (1945: </a:t>
            </a:r>
            <a:r>
              <a:rPr lang="es-MX" altLang="es-MX" sz="3200" b="0" dirty="0" err="1">
                <a:latin typeface="Calibri" panose="020F0502020204030204" pitchFamily="34" charset="0"/>
              </a:rPr>
              <a:t>pob</a:t>
            </a:r>
            <a:r>
              <a:rPr lang="es-MX" altLang="es-MX" sz="3200" b="0" dirty="0">
                <a:latin typeface="Calibri" panose="020F0502020204030204" pitchFamily="34" charset="0"/>
              </a:rPr>
              <a:t>. judía de Europa era 10% de la de </a:t>
            </a:r>
            <a:r>
              <a:rPr lang="es-MX" altLang="es-MX" sz="3200" b="0" dirty="0" err="1">
                <a:latin typeface="Calibri" panose="020F0502020204030204" pitchFamily="34" charset="0"/>
              </a:rPr>
              <a:t>pre-guerra</a:t>
            </a:r>
            <a:r>
              <a:rPr lang="es-MX" altLang="es-MX" sz="3200" b="0" dirty="0">
                <a:latin typeface="Calibri" panose="020F0502020204030204" pitchFamily="34" charset="0"/>
              </a:rPr>
              <a:t>). </a:t>
            </a:r>
            <a:endParaRPr lang="es-ES" altLang="es-MX" sz="3200" b="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59" grpId="0" autoUpdateAnimBg="0"/>
      <p:bldP spid="96260" grpId="0" autoUpdateAnimBg="0"/>
      <p:bldP spid="96261" grpId="0" animBg="1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2">
            <a:extLst>
              <a:ext uri="{FF2B5EF4-FFF2-40B4-BE49-F238E27FC236}">
                <a16:creationId xmlns:a16="http://schemas.microsoft.com/office/drawing/2014/main" id="{67EB8062-EE62-4074-978A-9871982314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" y="990600"/>
            <a:ext cx="7391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Reichstag sólo podía aceptar o vetar el presupuesto. Algo es algo... 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267" name="Text Box 3">
            <a:extLst>
              <a:ext uri="{FF2B5EF4-FFF2-40B4-BE49-F238E27FC236}">
                <a16:creationId xmlns:a16="http://schemas.microsoft.com/office/drawing/2014/main" id="{0BF2F511-03AB-4D89-A792-C60383A45E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" y="304800"/>
            <a:ext cx="8235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El Imperio (1871-1918)</a:t>
            </a: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 y sus instituciones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81924" name="Text Box 4">
            <a:extLst>
              <a:ext uri="{FF2B5EF4-FFF2-40B4-BE49-F238E27FC236}">
                <a16:creationId xmlns:a16="http://schemas.microsoft.com/office/drawing/2014/main" id="{E358EE6A-EBAF-4EF7-8281-FFF418AB0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350" y="4465638"/>
            <a:ext cx="73914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Canciller no era responsable ante Reichstag, elegía y destituía ministros a voluntad. Era agente del emperador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81925" name="Text Box 5">
            <a:extLst>
              <a:ext uri="{FF2B5EF4-FFF2-40B4-BE49-F238E27FC236}">
                <a16:creationId xmlns:a16="http://schemas.microsoft.com/office/drawing/2014/main" id="{36F4290C-BD78-4712-945B-CD41BBD16A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3733800"/>
            <a:ext cx="809148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Además, cámara alta dominada por Prusia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81926" name="Text Box 6">
            <a:extLst>
              <a:ext uri="{FF2B5EF4-FFF2-40B4-BE49-F238E27FC236}">
                <a16:creationId xmlns:a16="http://schemas.microsoft.com/office/drawing/2014/main" id="{ED0A3EFC-26DD-4636-90C0-C7EABE5054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6049963"/>
            <a:ext cx="7620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Estados eran relativamente autónomos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81927" name="Text Box 7">
            <a:extLst>
              <a:ext uri="{FF2B5EF4-FFF2-40B4-BE49-F238E27FC236}">
                <a16:creationId xmlns:a16="http://schemas.microsoft.com/office/drawing/2014/main" id="{92F79B69-A5FB-4A4B-8EA1-7285AB85A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063" y="3078163"/>
            <a:ext cx="78819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... pero antecedente de Bismark en el 62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81931" name="Text Box 11">
            <a:extLst>
              <a:ext uri="{FF2B5EF4-FFF2-40B4-BE49-F238E27FC236}">
                <a16:creationId xmlns:a16="http://schemas.microsoft.com/office/drawing/2014/main" id="{B74465EE-3A8D-4936-8F96-CBDF45EF17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174875"/>
            <a:ext cx="14478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1800" i="1">
                <a:latin typeface="Calibri" panose="020F0502020204030204" pitchFamily="34" charset="0"/>
              </a:rPr>
              <a:t>B</a:t>
            </a:r>
            <a:r>
              <a:rPr lang="en-US" altLang="es-MX" sz="1800" b="0" i="1">
                <a:latin typeface="Calibri" panose="020F0502020204030204" pitchFamily="34" charset="0"/>
              </a:rPr>
              <a:t>=Bismark</a:t>
            </a:r>
            <a:br>
              <a:rPr lang="en-US" altLang="es-MX" sz="1800" b="0" i="1">
                <a:latin typeface="Calibri" panose="020F0502020204030204" pitchFamily="34" charset="0"/>
              </a:rPr>
            </a:br>
            <a:r>
              <a:rPr lang="en-US" altLang="es-MX" sz="1800" i="1">
                <a:latin typeface="Calibri" panose="020F0502020204030204" pitchFamily="34" charset="0"/>
              </a:rPr>
              <a:t>R</a:t>
            </a:r>
            <a:r>
              <a:rPr lang="en-US" altLang="es-MX" sz="1800" b="0" i="1">
                <a:latin typeface="Calibri" panose="020F0502020204030204" pitchFamily="34" charset="0"/>
              </a:rPr>
              <a:t>=Reichstag</a:t>
            </a:r>
            <a:br>
              <a:rPr lang="en-US" altLang="es-MX" sz="1800" b="0" i="1">
                <a:latin typeface="Calibri" panose="020F0502020204030204" pitchFamily="34" charset="0"/>
              </a:rPr>
            </a:br>
            <a:r>
              <a:rPr lang="en-US" altLang="es-MX" sz="1800" b="0" i="1">
                <a:latin typeface="Calibri" panose="020F0502020204030204" pitchFamily="34" charset="0"/>
              </a:rPr>
              <a:t>x</a:t>
            </a:r>
            <a:r>
              <a:rPr lang="en-US" altLang="es-MX" sz="1800" b="0" i="1" baseline="-25000">
                <a:latin typeface="Calibri" panose="020F0502020204030204" pitchFamily="34" charset="0"/>
              </a:rPr>
              <a:t>0</a:t>
            </a:r>
            <a:r>
              <a:rPr lang="en-US" altLang="es-MX" sz="1800" b="0" i="1">
                <a:latin typeface="Calibri" panose="020F0502020204030204" pitchFamily="34" charset="0"/>
              </a:rPr>
              <a:t>=reversión</a:t>
            </a:r>
          </a:p>
        </p:txBody>
      </p:sp>
      <p:grpSp>
        <p:nvGrpSpPr>
          <p:cNvPr id="2" name="Group 41">
            <a:extLst>
              <a:ext uri="{FF2B5EF4-FFF2-40B4-BE49-F238E27FC236}">
                <a16:creationId xmlns:a16="http://schemas.microsoft.com/office/drawing/2014/main" id="{BEE1A5F0-B6E2-4441-9B77-09066E2BD80B}"/>
              </a:ext>
            </a:extLst>
          </p:cNvPr>
          <p:cNvGrpSpPr>
            <a:grpSpLocks/>
          </p:cNvGrpSpPr>
          <p:nvPr/>
        </p:nvGrpSpPr>
        <p:grpSpPr bwMode="auto">
          <a:xfrm>
            <a:off x="6219825" y="2595563"/>
            <a:ext cx="2238375" cy="400050"/>
            <a:chOff x="2544" y="1632"/>
            <a:chExt cx="1410" cy="252"/>
          </a:xfrm>
        </p:grpSpPr>
        <p:sp>
          <p:nvSpPr>
            <p:cNvPr id="11297" name="Line 17">
              <a:extLst>
                <a:ext uri="{FF2B5EF4-FFF2-40B4-BE49-F238E27FC236}">
                  <a16:creationId xmlns:a16="http://schemas.microsoft.com/office/drawing/2014/main" id="{2035744E-3838-4AE7-84F8-9634E2994E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4" y="1653"/>
              <a:ext cx="125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1298" name="Text Box 18">
              <a:extLst>
                <a:ext uri="{FF2B5EF4-FFF2-40B4-BE49-F238E27FC236}">
                  <a16:creationId xmlns:a16="http://schemas.microsoft.com/office/drawing/2014/main" id="{E8C447E2-970C-4C2D-9A97-940200028D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8" y="1653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 i="1">
                  <a:latin typeface="Calibri" panose="020F0502020204030204" pitchFamily="34" charset="0"/>
                </a:rPr>
                <a:t>B</a:t>
              </a:r>
              <a:endParaRPr lang="en-US" altLang="es-MX" sz="1800" b="0" i="1">
                <a:latin typeface="Calibri" panose="020F0502020204030204" pitchFamily="34" charset="0"/>
              </a:endParaRPr>
            </a:p>
          </p:txBody>
        </p:sp>
        <p:sp>
          <p:nvSpPr>
            <p:cNvPr id="11299" name="Text Box 19">
              <a:extLst>
                <a:ext uri="{FF2B5EF4-FFF2-40B4-BE49-F238E27FC236}">
                  <a16:creationId xmlns:a16="http://schemas.microsoft.com/office/drawing/2014/main" id="{7737BA1F-666C-4FB5-BCCF-F4F633E1BA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0" y="1653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 i="1">
                  <a:latin typeface="Calibri" panose="020F0502020204030204" pitchFamily="34" charset="0"/>
                </a:rPr>
                <a:t>R</a:t>
              </a:r>
              <a:endParaRPr lang="en-US" altLang="es-MX" sz="1800" b="0" i="1">
                <a:latin typeface="Calibri" panose="020F0502020204030204" pitchFamily="34" charset="0"/>
              </a:endParaRPr>
            </a:p>
          </p:txBody>
        </p:sp>
        <p:sp>
          <p:nvSpPr>
            <p:cNvPr id="11300" name="Text Box 20">
              <a:extLst>
                <a:ext uri="{FF2B5EF4-FFF2-40B4-BE49-F238E27FC236}">
                  <a16:creationId xmlns:a16="http://schemas.microsoft.com/office/drawing/2014/main" id="{323E8053-D113-473D-923E-F42B419267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1653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 i="1">
                  <a:latin typeface="Calibri" panose="020F0502020204030204" pitchFamily="34" charset="0"/>
                </a:rPr>
                <a:t>x</a:t>
              </a:r>
              <a:r>
                <a:rPr lang="en-US" altLang="es-MX" sz="1800" i="1" baseline="-25000">
                  <a:latin typeface="Calibri" panose="020F0502020204030204" pitchFamily="34" charset="0"/>
                </a:rPr>
                <a:t>0</a:t>
              </a:r>
              <a:endParaRPr lang="en-US" altLang="es-MX" sz="1800" b="0" i="1">
                <a:latin typeface="Calibri" panose="020F0502020204030204" pitchFamily="34" charset="0"/>
              </a:endParaRPr>
            </a:p>
          </p:txBody>
        </p:sp>
        <p:sp>
          <p:nvSpPr>
            <p:cNvPr id="11301" name="Line 21">
              <a:extLst>
                <a:ext uri="{FF2B5EF4-FFF2-40B4-BE49-F238E27FC236}">
                  <a16:creationId xmlns:a16="http://schemas.microsoft.com/office/drawing/2014/main" id="{E89CE11B-0B21-4DC0-BE3D-E98E974F52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" y="1632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1302" name="Line 22">
              <a:extLst>
                <a:ext uri="{FF2B5EF4-FFF2-40B4-BE49-F238E27FC236}">
                  <a16:creationId xmlns:a16="http://schemas.microsoft.com/office/drawing/2014/main" id="{44E69760-8BA0-4EA5-94A1-32E6F7F66B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1635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1303" name="Line 23">
              <a:extLst>
                <a:ext uri="{FF2B5EF4-FFF2-40B4-BE49-F238E27FC236}">
                  <a16:creationId xmlns:a16="http://schemas.microsoft.com/office/drawing/2014/main" id="{F4619827-6E4C-41A4-8EE5-330601C302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1635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</p:grpSp>
      <p:grpSp>
        <p:nvGrpSpPr>
          <p:cNvPr id="3" name="Group 45">
            <a:extLst>
              <a:ext uri="{FF2B5EF4-FFF2-40B4-BE49-F238E27FC236}">
                <a16:creationId xmlns:a16="http://schemas.microsoft.com/office/drawing/2014/main" id="{44C7AA26-9F04-4742-A7B8-4262BF28B219}"/>
              </a:ext>
            </a:extLst>
          </p:cNvPr>
          <p:cNvGrpSpPr>
            <a:grpSpLocks/>
          </p:cNvGrpSpPr>
          <p:nvPr/>
        </p:nvGrpSpPr>
        <p:grpSpPr bwMode="auto">
          <a:xfrm>
            <a:off x="3962400" y="2590800"/>
            <a:ext cx="2238375" cy="400050"/>
            <a:chOff x="4032" y="1632"/>
            <a:chExt cx="1410" cy="252"/>
          </a:xfrm>
        </p:grpSpPr>
        <p:sp>
          <p:nvSpPr>
            <p:cNvPr id="11290" name="Line 24">
              <a:extLst>
                <a:ext uri="{FF2B5EF4-FFF2-40B4-BE49-F238E27FC236}">
                  <a16:creationId xmlns:a16="http://schemas.microsoft.com/office/drawing/2014/main" id="{1BAD3238-DE6C-4C68-8FF2-AC7CC37268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2" y="1653"/>
              <a:ext cx="125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1291" name="Text Box 25">
              <a:extLst>
                <a:ext uri="{FF2B5EF4-FFF2-40B4-BE49-F238E27FC236}">
                  <a16:creationId xmlns:a16="http://schemas.microsoft.com/office/drawing/2014/main" id="{B2DAC3C9-0E52-487D-9FF6-F1DBCFB562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6" y="1653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 i="1">
                  <a:latin typeface="Calibri" panose="020F0502020204030204" pitchFamily="34" charset="0"/>
                </a:rPr>
                <a:t>R</a:t>
              </a:r>
              <a:endParaRPr lang="en-US" altLang="es-MX" sz="1800" b="0" i="1">
                <a:latin typeface="Calibri" panose="020F0502020204030204" pitchFamily="34" charset="0"/>
              </a:endParaRPr>
            </a:p>
          </p:txBody>
        </p:sp>
        <p:sp>
          <p:nvSpPr>
            <p:cNvPr id="11292" name="Text Box 26">
              <a:extLst>
                <a:ext uri="{FF2B5EF4-FFF2-40B4-BE49-F238E27FC236}">
                  <a16:creationId xmlns:a16="http://schemas.microsoft.com/office/drawing/2014/main" id="{8602EA72-04F5-4D91-B30B-D31D65E206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8" y="1653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 i="1">
                  <a:latin typeface="Calibri" panose="020F0502020204030204" pitchFamily="34" charset="0"/>
                </a:rPr>
                <a:t>B</a:t>
              </a:r>
              <a:endParaRPr lang="en-US" altLang="es-MX" sz="1800" b="0" i="1">
                <a:latin typeface="Calibri" panose="020F0502020204030204" pitchFamily="34" charset="0"/>
              </a:endParaRPr>
            </a:p>
          </p:txBody>
        </p:sp>
        <p:sp>
          <p:nvSpPr>
            <p:cNvPr id="11293" name="Text Box 27">
              <a:extLst>
                <a:ext uri="{FF2B5EF4-FFF2-40B4-BE49-F238E27FC236}">
                  <a16:creationId xmlns:a16="http://schemas.microsoft.com/office/drawing/2014/main" id="{34C5FDB2-10DB-4754-ADE2-9FCF58AE13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653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 i="1">
                  <a:latin typeface="Calibri" panose="020F0502020204030204" pitchFamily="34" charset="0"/>
                </a:rPr>
                <a:t>x</a:t>
              </a:r>
              <a:r>
                <a:rPr lang="en-US" altLang="es-MX" sz="1800" i="1" baseline="-25000">
                  <a:latin typeface="Calibri" panose="020F0502020204030204" pitchFamily="34" charset="0"/>
                </a:rPr>
                <a:t>0</a:t>
              </a:r>
              <a:endParaRPr lang="en-US" altLang="es-MX" sz="1800" b="0" i="1">
                <a:latin typeface="Calibri" panose="020F0502020204030204" pitchFamily="34" charset="0"/>
              </a:endParaRPr>
            </a:p>
          </p:txBody>
        </p:sp>
        <p:sp>
          <p:nvSpPr>
            <p:cNvPr id="11294" name="Line 28">
              <a:extLst>
                <a:ext uri="{FF2B5EF4-FFF2-40B4-BE49-F238E27FC236}">
                  <a16:creationId xmlns:a16="http://schemas.microsoft.com/office/drawing/2014/main" id="{DF26DD45-52F6-4120-A68B-74A65771BC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0" y="1632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1295" name="Line 29">
              <a:extLst>
                <a:ext uri="{FF2B5EF4-FFF2-40B4-BE49-F238E27FC236}">
                  <a16:creationId xmlns:a16="http://schemas.microsoft.com/office/drawing/2014/main" id="{314B3162-52EC-42FA-89B8-C07989171F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6" y="1635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1296" name="Line 30">
              <a:extLst>
                <a:ext uri="{FF2B5EF4-FFF2-40B4-BE49-F238E27FC236}">
                  <a16:creationId xmlns:a16="http://schemas.microsoft.com/office/drawing/2014/main" id="{99716466-6068-49F4-B813-283D33D157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09" y="1635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</p:grpSp>
      <p:pic>
        <p:nvPicPr>
          <p:cNvPr id="81957" name="Picture 37" descr="C:\My Documents\My Pictures\Reichstagsgeb.jpg">
            <a:extLst>
              <a:ext uri="{FF2B5EF4-FFF2-40B4-BE49-F238E27FC236}">
                <a16:creationId xmlns:a16="http://schemas.microsoft.com/office/drawing/2014/main" id="{196E471B-5F37-4C96-9EAD-A1AB7AD0A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133600"/>
            <a:ext cx="5638800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9" name="Line 39">
            <a:extLst>
              <a:ext uri="{FF2B5EF4-FFF2-40B4-BE49-F238E27FC236}">
                <a16:creationId xmlns:a16="http://schemas.microsoft.com/office/drawing/2014/main" id="{7CA2DE22-052E-412A-B961-A0FE7C8F713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16200" y="2235200"/>
            <a:ext cx="0" cy="30480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grpSp>
        <p:nvGrpSpPr>
          <p:cNvPr id="4" name="Group 42">
            <a:extLst>
              <a:ext uri="{FF2B5EF4-FFF2-40B4-BE49-F238E27FC236}">
                <a16:creationId xmlns:a16="http://schemas.microsoft.com/office/drawing/2014/main" id="{30AAD3B6-16CF-4A0B-896E-C27F6C782ABC}"/>
              </a:ext>
            </a:extLst>
          </p:cNvPr>
          <p:cNvGrpSpPr>
            <a:grpSpLocks/>
          </p:cNvGrpSpPr>
          <p:nvPr/>
        </p:nvGrpSpPr>
        <p:grpSpPr bwMode="auto">
          <a:xfrm>
            <a:off x="6448425" y="2400300"/>
            <a:ext cx="1062038" cy="228600"/>
            <a:chOff x="2688" y="1509"/>
            <a:chExt cx="669" cy="144"/>
          </a:xfrm>
        </p:grpSpPr>
        <p:sp>
          <p:nvSpPr>
            <p:cNvPr id="11288" name="Line 43">
              <a:extLst>
                <a:ext uri="{FF2B5EF4-FFF2-40B4-BE49-F238E27FC236}">
                  <a16:creationId xmlns:a16="http://schemas.microsoft.com/office/drawing/2014/main" id="{C58F0105-83E2-49AD-B7F7-0A9B2C70E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88" y="1509"/>
              <a:ext cx="336" cy="14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1289" name="Line 44">
              <a:extLst>
                <a:ext uri="{FF2B5EF4-FFF2-40B4-BE49-F238E27FC236}">
                  <a16:creationId xmlns:a16="http://schemas.microsoft.com/office/drawing/2014/main" id="{E70D9302-ED43-4CF3-BA6A-C84ACD367E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021" y="1509"/>
              <a:ext cx="336" cy="14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</p:grpSp>
      <p:sp>
        <p:nvSpPr>
          <p:cNvPr id="81966" name="Line 46">
            <a:extLst>
              <a:ext uri="{FF2B5EF4-FFF2-40B4-BE49-F238E27FC236}">
                <a16:creationId xmlns:a16="http://schemas.microsoft.com/office/drawing/2014/main" id="{A8235EF9-9320-4912-834C-51BE775D3490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2235200"/>
            <a:ext cx="0" cy="30480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grpSp>
        <p:nvGrpSpPr>
          <p:cNvPr id="5" name="Group 47">
            <a:extLst>
              <a:ext uri="{FF2B5EF4-FFF2-40B4-BE49-F238E27FC236}">
                <a16:creationId xmlns:a16="http://schemas.microsoft.com/office/drawing/2014/main" id="{C00868C1-B29F-4761-BF1C-197F6CEA2A23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2590800"/>
            <a:ext cx="2133600" cy="400050"/>
            <a:chOff x="1104" y="1632"/>
            <a:chExt cx="1344" cy="252"/>
          </a:xfrm>
        </p:grpSpPr>
        <p:grpSp>
          <p:nvGrpSpPr>
            <p:cNvPr id="11280" name="Group 48">
              <a:extLst>
                <a:ext uri="{FF2B5EF4-FFF2-40B4-BE49-F238E27FC236}">
                  <a16:creationId xmlns:a16="http://schemas.microsoft.com/office/drawing/2014/main" id="{03D9CBC3-5AA5-450C-BC23-58D0B3AD14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4" y="1632"/>
              <a:ext cx="1254" cy="252"/>
              <a:chOff x="1194" y="1632"/>
              <a:chExt cx="1254" cy="252"/>
            </a:xfrm>
          </p:grpSpPr>
          <p:sp>
            <p:nvSpPr>
              <p:cNvPr id="11282" name="Line 49">
                <a:extLst>
                  <a:ext uri="{FF2B5EF4-FFF2-40B4-BE49-F238E27FC236}">
                    <a16:creationId xmlns:a16="http://schemas.microsoft.com/office/drawing/2014/main" id="{9D9B0948-9105-4747-B876-DF7E608F61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94" y="1653"/>
                <a:ext cx="12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1283" name="Text Box 50">
                <a:extLst>
                  <a:ext uri="{FF2B5EF4-FFF2-40B4-BE49-F238E27FC236}">
                    <a16:creationId xmlns:a16="http://schemas.microsoft.com/office/drawing/2014/main" id="{1E6183D5-6878-4452-9EF4-8FFE54BAEF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12" y="1653"/>
                <a:ext cx="3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s-MX" sz="1800" i="1">
                    <a:latin typeface="Calibri" panose="020F0502020204030204" pitchFamily="34" charset="0"/>
                  </a:rPr>
                  <a:t>B</a:t>
                </a:r>
                <a:endParaRPr lang="en-US" altLang="es-MX" sz="1800" b="0" i="1">
                  <a:latin typeface="Calibri" panose="020F0502020204030204" pitchFamily="34" charset="0"/>
                </a:endParaRPr>
              </a:p>
            </p:txBody>
          </p:sp>
          <p:sp>
            <p:nvSpPr>
              <p:cNvPr id="11284" name="Text Box 51">
                <a:extLst>
                  <a:ext uri="{FF2B5EF4-FFF2-40B4-BE49-F238E27FC236}">
                    <a16:creationId xmlns:a16="http://schemas.microsoft.com/office/drawing/2014/main" id="{FBD1F32D-D587-4EEA-A9C1-20DAFA3E23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88" y="1653"/>
                <a:ext cx="3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s-MX" sz="1800" i="1">
                    <a:latin typeface="Calibri" panose="020F0502020204030204" pitchFamily="34" charset="0"/>
                  </a:rPr>
                  <a:t>x</a:t>
                </a:r>
                <a:r>
                  <a:rPr lang="en-US" altLang="es-MX" sz="1800" i="1" baseline="-25000">
                    <a:latin typeface="Calibri" panose="020F0502020204030204" pitchFamily="34" charset="0"/>
                  </a:rPr>
                  <a:t>0</a:t>
                </a:r>
                <a:endParaRPr lang="en-US" altLang="es-MX" sz="1800" b="0" i="1">
                  <a:latin typeface="Calibri" panose="020F0502020204030204" pitchFamily="34" charset="0"/>
                </a:endParaRPr>
              </a:p>
            </p:txBody>
          </p:sp>
          <p:sp>
            <p:nvSpPr>
              <p:cNvPr id="11285" name="Line 52">
                <a:extLst>
                  <a:ext uri="{FF2B5EF4-FFF2-40B4-BE49-F238E27FC236}">
                    <a16:creationId xmlns:a16="http://schemas.microsoft.com/office/drawing/2014/main" id="{2E9C21C8-A1D8-4167-877A-808124464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6" y="1632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1286" name="Line 53">
                <a:extLst>
                  <a:ext uri="{FF2B5EF4-FFF2-40B4-BE49-F238E27FC236}">
                    <a16:creationId xmlns:a16="http://schemas.microsoft.com/office/drawing/2014/main" id="{C3F8FC23-4650-4567-8BEB-9F2F041F18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78" y="1635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1287" name="Line 54">
                <a:extLst>
                  <a:ext uri="{FF2B5EF4-FFF2-40B4-BE49-F238E27FC236}">
                    <a16:creationId xmlns:a16="http://schemas.microsoft.com/office/drawing/2014/main" id="{16AE8D90-2C11-4666-8AB2-96D63ABDBE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50" y="1635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</p:grpSp>
        <p:sp>
          <p:nvSpPr>
            <p:cNvPr id="11281" name="Text Box 55">
              <a:extLst>
                <a:ext uri="{FF2B5EF4-FFF2-40B4-BE49-F238E27FC236}">
                  <a16:creationId xmlns:a16="http://schemas.microsoft.com/office/drawing/2014/main" id="{7D88B12C-0D5F-4AC6-9DD7-20711A7C87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" y="1653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 i="1">
                  <a:latin typeface="Calibri" panose="020F0502020204030204" pitchFamily="34" charset="0"/>
                </a:rPr>
                <a:t>R</a:t>
              </a:r>
              <a:endParaRPr lang="en-US" altLang="es-MX" sz="1800" b="0" i="1">
                <a:latin typeface="Calibri" panose="020F050202020403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819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1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19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19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19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19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19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19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19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19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2" grpId="0" autoUpdateAnimBg="0"/>
      <p:bldP spid="81924" grpId="0" autoUpdateAnimBg="0"/>
      <p:bldP spid="81925" grpId="0" autoUpdateAnimBg="0"/>
      <p:bldP spid="81926" grpId="0" autoUpdateAnimBg="0"/>
      <p:bldP spid="81927" grpId="0" autoUpdateAnimBg="0"/>
      <p:bldP spid="81931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>
            <a:extLst>
              <a:ext uri="{FF2B5EF4-FFF2-40B4-BE49-F238E27FC236}">
                <a16:creationId xmlns:a16="http://schemas.microsoft.com/office/drawing/2014/main" id="{50CB6FB9-82CE-4215-8BF5-9AB3A2B088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Derrota y partición en 1945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97285" name="Text Box 5">
            <a:extLst>
              <a:ext uri="{FF2B5EF4-FFF2-40B4-BE49-F238E27FC236}">
                <a16:creationId xmlns:a16="http://schemas.microsoft.com/office/drawing/2014/main" id="{A91AD496-6530-47C5-A14A-8BB8F2801A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6049963"/>
            <a:ext cx="8001000" cy="579437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1949: EEUU, UK y F crean la RFA (Gu. Fría)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pic>
        <p:nvPicPr>
          <p:cNvPr id="14340" name="Picture 9">
            <a:extLst>
              <a:ext uri="{FF2B5EF4-FFF2-40B4-BE49-F238E27FC236}">
                <a16:creationId xmlns:a16="http://schemas.microsoft.com/office/drawing/2014/main" id="{D8457345-C400-4C51-A57D-2E3AD2403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068388"/>
            <a:ext cx="5638800" cy="472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5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>
            <a:extLst>
              <a:ext uri="{FF2B5EF4-FFF2-40B4-BE49-F238E27FC236}">
                <a16:creationId xmlns:a16="http://schemas.microsoft.com/office/drawing/2014/main" id="{CD398391-5D10-400C-80E2-0643C40304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 dirty="0">
                <a:solidFill>
                  <a:schemeClr val="tx2"/>
                </a:solidFill>
                <a:latin typeface="Calibri"/>
                <a:cs typeface="Calibri"/>
              </a:rPr>
              <a:t>La gran sorpresa</a:t>
            </a:r>
            <a:endParaRPr lang="es-ES" altLang="es-MX" sz="3200" b="0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A7203902-1B50-4AD0-8ADE-8A713132E1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19200"/>
            <a:ext cx="8534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 dirty="0">
                <a:latin typeface="Calibri"/>
                <a:cs typeface="Calibri"/>
              </a:rPr>
              <a:t>Expectativa 1949: fracaso de la nueva República</a:t>
            </a:r>
            <a:endParaRPr lang="es-ES" altLang="es-MX" sz="3200" b="0" dirty="0">
              <a:latin typeface="Calibri"/>
              <a:cs typeface="Calibri"/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ECABAD1C-AA5D-4F38-B924-5630E67BD6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1908175"/>
            <a:ext cx="8534400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 Fantasma de Weimar, principal temor en </a:t>
            </a:r>
            <a:br>
              <a:rPr lang="es-MX" altLang="es-MX" sz="3200" b="0" dirty="0">
                <a:latin typeface="Calibri"/>
                <a:cs typeface="Calibri"/>
              </a:rPr>
            </a:br>
            <a:r>
              <a:rPr lang="es-MX" altLang="es-MX" sz="3200" b="0" dirty="0">
                <a:latin typeface="Calibri"/>
                <a:cs typeface="Calibri"/>
              </a:rPr>
              <a:t>   Alemania era eternizar la partición</a:t>
            </a:r>
          </a:p>
          <a:p>
            <a:pPr algn="l" eaLnBrk="1" hangingPunct="1">
              <a:spcBef>
                <a:spcPct val="50000"/>
              </a:spcBef>
              <a:buFont typeface="Arial"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 Encuesta de 1949:</a:t>
            </a:r>
            <a:br>
              <a:rPr lang="es-MX" altLang="es-MX" sz="3200" b="0" dirty="0">
                <a:latin typeface="Calibri" panose="020F0502020204030204" pitchFamily="34" charset="0"/>
              </a:rPr>
            </a:br>
            <a:r>
              <a:rPr lang="es-MX" altLang="es-MX" sz="3200" b="0" dirty="0">
                <a:latin typeface="Calibri"/>
                <a:cs typeface="Calibri"/>
              </a:rPr>
              <a:t>   - “</a:t>
            </a:r>
            <a:r>
              <a:rPr lang="es-MX" altLang="es-MX" sz="3200" b="0" dirty="0" err="1">
                <a:latin typeface="Calibri"/>
                <a:cs typeface="Calibri"/>
              </a:rPr>
              <a:t>Nac</a:t>
            </a:r>
            <a:r>
              <a:rPr lang="es-MX" altLang="es-MX" sz="3200" b="0" dirty="0">
                <a:latin typeface="Calibri"/>
                <a:cs typeface="Calibri"/>
              </a:rPr>
              <a:t>. Soc. fue una buena idea mal llevada </a:t>
            </a:r>
            <a:br>
              <a:rPr lang="es-MX" altLang="es-MX" sz="3200" b="0" dirty="0">
                <a:latin typeface="Calibri"/>
                <a:cs typeface="Calibri"/>
              </a:rPr>
            </a:br>
            <a:r>
              <a:rPr lang="es-MX" altLang="es-MX" sz="3200" b="0" dirty="0">
                <a:latin typeface="Calibri"/>
                <a:cs typeface="Calibri"/>
              </a:rPr>
              <a:t>      a cabo”  </a:t>
            </a:r>
            <a:r>
              <a:rPr lang="es-MX" sz="3200" b="0" dirty="0">
                <a:latin typeface="Calibri"/>
                <a:cs typeface="Calibri"/>
              </a:rPr>
              <a:t>&gt;50% de acuerdo</a:t>
            </a:r>
            <a:br>
              <a:rPr lang="es-MX" altLang="es-MX" sz="3200" b="0" dirty="0">
                <a:latin typeface="Calibri" panose="020F0502020204030204" pitchFamily="34" charset="0"/>
              </a:rPr>
            </a:br>
            <a:r>
              <a:rPr lang="es-MX" altLang="es-MX" sz="3200" b="0" dirty="0">
                <a:latin typeface="Calibri"/>
                <a:cs typeface="Calibri"/>
              </a:rPr>
              <a:t>   - margen 2-a-1 “gobierno que garantice éxito </a:t>
            </a:r>
            <a:r>
              <a:rPr lang="es-MX" altLang="es-MX" sz="3200" b="0" dirty="0" err="1">
                <a:latin typeface="Calibri"/>
                <a:cs typeface="Calibri"/>
              </a:rPr>
              <a:t>econ.</a:t>
            </a:r>
            <a:r>
              <a:rPr lang="es-MX" altLang="es-MX" sz="3200" b="0" dirty="0">
                <a:latin typeface="Calibri"/>
                <a:cs typeface="Calibri"/>
              </a:rPr>
              <a:t> y seguridad” vs “garantice libertad política” </a:t>
            </a:r>
            <a:endParaRPr lang="es-ES" altLang="es-MX" sz="3200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A16FB8AA-EEEC-49B2-A968-5971F7A8E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5868988"/>
            <a:ext cx="8534400" cy="584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s-ES" altLang="es-MX" sz="3200" b="0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Alemania/Japón vs Irak/Afganistán</a:t>
            </a:r>
            <a:endParaRPr lang="es-ES" altLang="es-MX" sz="3200" b="0" dirty="0">
              <a:solidFill>
                <a:schemeClr val="bg1">
                  <a:lumMod val="95000"/>
                </a:schemeClr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6" grpId="0" autoUpdateAnimBg="0"/>
      <p:bldP spid="7" grpId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>
            <a:extLst>
              <a:ext uri="{FF2B5EF4-FFF2-40B4-BE49-F238E27FC236}">
                <a16:creationId xmlns:a16="http://schemas.microsoft.com/office/drawing/2014/main" id="{CD398391-5D10-400C-80E2-0643C40304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 dirty="0">
                <a:solidFill>
                  <a:schemeClr val="tx2"/>
                </a:solidFill>
                <a:latin typeface="Calibri"/>
                <a:cs typeface="Calibri"/>
              </a:rPr>
              <a:t>En Italia</a:t>
            </a:r>
            <a:endParaRPr lang="es-MX" altLang="es-MX" sz="3200" b="0" dirty="0">
              <a:solidFill>
                <a:schemeClr val="tx2"/>
              </a:solidFill>
              <a:latin typeface="Calibri" panose="020F0502020204030204" pitchFamily="34" charset="0"/>
              <a:cs typeface="Calibri"/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A7203902-1B50-4AD0-8ADE-8A713132E1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19200"/>
            <a:ext cx="85344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 dirty="0">
                <a:latin typeface="Calibri"/>
                <a:cs typeface="Calibri"/>
              </a:rPr>
              <a:t>Más sólida tradición liberal (Cavour), pero Vaticano y </a:t>
            </a:r>
            <a:r>
              <a:rPr lang="es-MX" altLang="es-MX" sz="3200" b="0" dirty="0" err="1">
                <a:latin typeface="Calibri"/>
                <a:cs typeface="Calibri"/>
              </a:rPr>
              <a:t>latifondisti</a:t>
            </a:r>
            <a:r>
              <a:rPr lang="es-MX" altLang="es-MX" sz="3200" b="0" dirty="0">
                <a:latin typeface="Calibri"/>
                <a:cs typeface="Calibri"/>
              </a:rPr>
              <a:t> del sur siempre se opusieron</a:t>
            </a:r>
            <a:endParaRPr lang="es-ES" altLang="es-MX" sz="3200" b="0" dirty="0">
              <a:latin typeface="Calibri"/>
              <a:cs typeface="Calibri"/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ECABAD1C-AA5D-4F38-B924-5630E67BD6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2875082"/>
            <a:ext cx="853440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 typeface="Arial"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 Resultado fue una democracia eternamente </a:t>
            </a:r>
            <a:br>
              <a:rPr lang="es-MX" altLang="es-MX" sz="3200" b="0" dirty="0">
                <a:latin typeface="Calibri"/>
                <a:cs typeface="Calibri"/>
              </a:rPr>
            </a:br>
            <a:r>
              <a:rPr lang="es-MX" altLang="es-MX" sz="3200" b="0" dirty="0">
                <a:latin typeface="Calibri"/>
                <a:cs typeface="Calibri"/>
              </a:rPr>
              <a:t>   al borde de la ruptura (en apariencia)</a:t>
            </a:r>
          </a:p>
          <a:p>
            <a:pPr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 Pionera de la descomposición de las alianzas </a:t>
            </a:r>
            <a:br>
              <a:rPr lang="es-MX" altLang="es-MX" sz="3200" b="0" dirty="0">
                <a:latin typeface="Calibri"/>
                <a:cs typeface="Calibri"/>
              </a:rPr>
            </a:br>
            <a:r>
              <a:rPr lang="es-MX" altLang="es-MX" sz="3200" b="0" dirty="0">
                <a:latin typeface="Calibri"/>
                <a:cs typeface="Calibri"/>
              </a:rPr>
              <a:t>   políticas de posguerra fin 1990s</a:t>
            </a:r>
          </a:p>
        </p:txBody>
      </p:sp>
    </p:spTree>
    <p:extLst>
      <p:ext uri="{BB962C8B-B14F-4D97-AF65-F5344CB8AC3E}">
        <p14:creationId xmlns:p14="http://schemas.microsoft.com/office/powerpoint/2010/main" val="427102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6" grpId="0" autoUpdateAnimBg="0"/>
    </p:bldLst>
  </p:timing>
</p:sld>
</file>

<file path=ppt/theme/theme1.xml><?xml version="1.0" encoding="utf-8"?>
<a:theme xmlns:a="http://schemas.openxmlformats.org/drawingml/2006/main" name="Diseño predeterminado">
  <a:themeElements>
    <a:clrScheme name="Diseño predeterminad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seño predeterminad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MX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MX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12359</TotalTime>
  <Words>1833</Words>
  <Application>Microsoft Office PowerPoint</Application>
  <PresentationFormat>Presentación en pantalla (4:3)</PresentationFormat>
  <Paragraphs>287</Paragraphs>
  <Slides>62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62</vt:i4>
      </vt:variant>
    </vt:vector>
  </HeadingPairs>
  <TitlesOfParts>
    <vt:vector size="63" baseType="lpstr">
      <vt:lpstr>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I.T.A.M.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emagar</dc:creator>
  <cp:lastModifiedBy>ERIC MAGAR MEURS</cp:lastModifiedBy>
  <cp:revision>1122</cp:revision>
  <cp:lastPrinted>2002-09-26T15:59:05Z</cp:lastPrinted>
  <dcterms:created xsi:type="dcterms:W3CDTF">2002-09-05T11:41:11Z</dcterms:created>
  <dcterms:modified xsi:type="dcterms:W3CDTF">2022-09-19T16:07:06Z</dcterms:modified>
</cp:coreProperties>
</file>